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97" r:id="rId3"/>
    <p:sldId id="257" r:id="rId4"/>
    <p:sldId id="258" r:id="rId5"/>
    <p:sldId id="259" r:id="rId6"/>
    <p:sldId id="260" r:id="rId7"/>
    <p:sldId id="261" r:id="rId8"/>
    <p:sldId id="294" r:id="rId9"/>
    <p:sldId id="268" r:id="rId10"/>
    <p:sldId id="269" r:id="rId11"/>
    <p:sldId id="272" r:id="rId12"/>
    <p:sldId id="264" r:id="rId13"/>
    <p:sldId id="287" r:id="rId14"/>
    <p:sldId id="265" r:id="rId15"/>
    <p:sldId id="292" r:id="rId16"/>
    <p:sldId id="267" r:id="rId17"/>
    <p:sldId id="291" r:id="rId18"/>
    <p:sldId id="296" r:id="rId19"/>
    <p:sldId id="282" r:id="rId20"/>
    <p:sldId id="283" r:id="rId21"/>
  </p:sldIdLst>
  <p:sldSz cx="24384000" cy="13716000"/>
  <p:notesSz cx="6865938" cy="9998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 schwyter" initials="as" lastIdx="1" clrIdx="0">
    <p:extLst>
      <p:ext uri="{19B8F6BF-5375-455C-9EA6-DF929625EA0E}">
        <p15:presenceInfo xmlns:p15="http://schemas.microsoft.com/office/powerpoint/2012/main" userId="d124f6cfd7d77c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 snapToGrid="0">
      <p:cViewPr varScale="1">
        <p:scale>
          <a:sx n="59" d="100"/>
          <a:sy n="59" d="100"/>
        </p:scale>
        <p:origin x="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23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00013" y="749300"/>
            <a:ext cx="6665912" cy="3749675"/>
          </a:xfrm>
          <a:prstGeom prst="rect">
            <a:avLst/>
          </a:prstGeom>
        </p:spPr>
        <p:txBody>
          <a:bodyPr lIns="96359" tIns="48180" rIns="96359" bIns="48180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5459" y="4749086"/>
            <a:ext cx="5035021" cy="4499134"/>
          </a:xfrm>
          <a:prstGeom prst="rect">
            <a:avLst/>
          </a:prstGeom>
        </p:spPr>
        <p:txBody>
          <a:bodyPr lIns="96359" tIns="48180" rIns="96359" bIns="4818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295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C3FCB8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C3FCB8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v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F866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C3FCB8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-8448303" y="12642008"/>
            <a:ext cx="20828001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1" y="140404"/>
            <a:ext cx="23541989" cy="13575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557" y="5596297"/>
            <a:ext cx="8096886" cy="2523406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JUNHO 2020"/>
          <p:cNvSpPr txBox="1"/>
          <p:nvPr/>
        </p:nvSpPr>
        <p:spPr>
          <a:xfrm>
            <a:off x="9951269" y="8523779"/>
            <a:ext cx="448146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r>
              <a:rPr dirty="0"/>
              <a:t> 2020</a:t>
            </a:r>
          </a:p>
        </p:txBody>
      </p:sp>
      <p:sp>
        <p:nvSpPr>
          <p:cNvPr id="2" name="O Instituto">
            <a:extLst>
              <a:ext uri="{FF2B5EF4-FFF2-40B4-BE49-F238E27FC236}">
                <a16:creationId xmlns:a16="http://schemas.microsoft.com/office/drawing/2014/main" id="{EC017D55-1913-4712-9CD8-623737CA0114}"/>
              </a:ext>
            </a:extLst>
          </p:cNvPr>
          <p:cNvSpPr txBox="1"/>
          <p:nvPr/>
        </p:nvSpPr>
        <p:spPr>
          <a:xfrm>
            <a:off x="15902641" y="9615997"/>
            <a:ext cx="593283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r>
              <a:rPr lang="pt-BR" sz="6000" dirty="0"/>
              <a:t>Relatório de Atividades 2019</a:t>
            </a:r>
            <a:endParaRPr sz="6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38496">
            <a:off x="4252345" y="5405464"/>
            <a:ext cx="7885194" cy="7885194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Fundadora e CEO do Instituto YBI, entidade sem fins lucrativos que desenvolve ações sociais de resgate à cidadania, acesso à recursos básicos e transformação em áreas desfavorecidas do Brasil. Patrona de inúmeras ações sociais, intervenções filantrópicas"/>
          <p:cNvSpPr txBox="1"/>
          <p:nvPr/>
        </p:nvSpPr>
        <p:spPr>
          <a:xfrm>
            <a:off x="12977006" y="2674675"/>
            <a:ext cx="10197527" cy="8366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dirty="0"/>
              <a:t>Projeto criado há oito anos, com o objetivo de oferecer uma oportunidade para crianças e adolescentes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dirty="0"/>
              <a:t>que residem na região da </a:t>
            </a:r>
            <a:r>
              <a:rPr lang="pt-BR" dirty="0" err="1"/>
              <a:t>Cracolândia</a:t>
            </a:r>
            <a:r>
              <a:rPr lang="pt-BR" dirty="0"/>
              <a:t> e sofrem com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dirty="0"/>
              <a:t>o descaso social. A instituição desenvolve atividades como: aulas de ballet, </a:t>
            </a:r>
            <a:r>
              <a:rPr lang="pt-BR" dirty="0" err="1"/>
              <a:t>jiu</a:t>
            </a:r>
            <a:r>
              <a:rPr lang="pt-BR" dirty="0"/>
              <a:t> jiu-jitsu, futebol e música, e, através da cultura e arte aperfeiçoa potencialidades e mudanças comportamentais significativas, dando uma nova perspectiva de vida a mais de quinhentas crianças.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lang="pt-BR" dirty="0"/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dirty="0"/>
              <a:t>O </a:t>
            </a:r>
            <a:r>
              <a:rPr lang="pt-BR" dirty="0">
                <a:latin typeface="GTEestiDisplay-Medium"/>
                <a:ea typeface="GTEestiDisplay-Medium"/>
                <a:cs typeface="GTEestiDisplay-Medium"/>
                <a:sym typeface="GTEestiDisplay-Medium"/>
              </a:rPr>
              <a:t>Instituto YBI</a:t>
            </a:r>
            <a:r>
              <a:rPr lang="pt-BR" dirty="0"/>
              <a:t>, há mais de 3 anos, cumpre seu papel de apoiador de mudanças por meio do ambiente artístico, esportivo e de infraestrutura, viabilizando atividades para a instituição. Recentemente transformamos a realidade local, reunindo artistas para a transformação dos muros em obras de arte, trazendo cor e alegria ao ambiente onde as crianças e adolescentes realizam suas atividades.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lang="pt-BR" dirty="0"/>
          </a:p>
        </p:txBody>
      </p:sp>
      <p:sp>
        <p:nvSpPr>
          <p:cNvPr id="115" name="Projeto…"/>
          <p:cNvSpPr txBox="1"/>
          <p:nvPr/>
        </p:nvSpPr>
        <p:spPr>
          <a:xfrm>
            <a:off x="2542655" y="1257299"/>
            <a:ext cx="7414467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 err="1"/>
              <a:t>Projeto</a:t>
            </a:r>
            <a:endParaRPr dirty="0"/>
          </a:p>
          <a:p>
            <a:pPr algn="l"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 err="1"/>
              <a:t>Novos</a:t>
            </a:r>
            <a:r>
              <a:rPr dirty="0"/>
              <a:t> </a:t>
            </a:r>
            <a:r>
              <a:rPr dirty="0" err="1"/>
              <a:t>Sonhos</a:t>
            </a:r>
            <a:endParaRPr dirty="0"/>
          </a:p>
        </p:txBody>
      </p:sp>
      <p:grpSp>
        <p:nvGrpSpPr>
          <p:cNvPr id="118" name="Group"/>
          <p:cNvGrpSpPr/>
          <p:nvPr/>
        </p:nvGrpSpPr>
        <p:grpSpPr>
          <a:xfrm>
            <a:off x="2618184" y="5549638"/>
            <a:ext cx="8635491" cy="4276194"/>
            <a:chOff x="0" y="0"/>
            <a:chExt cx="8635489" cy="4276193"/>
          </a:xfrm>
        </p:grpSpPr>
        <p:pic>
          <p:nvPicPr>
            <p:cNvPr id="116" name="Imagem 6" descr="Imagem 6"/>
            <p:cNvPicPr>
              <a:picLocks noChangeAspect="1"/>
            </p:cNvPicPr>
            <p:nvPr/>
          </p:nvPicPr>
          <p:blipFill>
            <a:blip r:embed="rId3"/>
            <a:srcRect l="25152" t="12195" r="19322" b="3993"/>
            <a:stretch>
              <a:fillRect/>
            </a:stretch>
          </p:blipFill>
          <p:spPr>
            <a:xfrm>
              <a:off x="4359296" y="0"/>
              <a:ext cx="4276194" cy="4276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Imagem 7" descr="Imagem 7"/>
            <p:cNvPicPr>
              <a:picLocks noChangeAspect="1"/>
            </p:cNvPicPr>
            <p:nvPr/>
          </p:nvPicPr>
          <p:blipFill>
            <a:blip r:embed="rId4"/>
            <a:srcRect l="8779" t="4796" r="8435" b="11739"/>
            <a:stretch>
              <a:fillRect/>
            </a:stretch>
          </p:blipFill>
          <p:spPr>
            <a:xfrm>
              <a:off x="0" y="0"/>
              <a:ext cx="4276193" cy="4276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m 3" descr="Imagem 3"/>
          <p:cNvPicPr>
            <a:picLocks noChangeAspect="1"/>
          </p:cNvPicPr>
          <p:nvPr/>
        </p:nvPicPr>
        <p:blipFill>
          <a:blip r:embed="rId2"/>
          <a:srcRect t="9375"/>
          <a:stretch>
            <a:fillRect/>
          </a:stretch>
        </p:blipFill>
        <p:spPr>
          <a:xfrm>
            <a:off x="4590" y="9"/>
            <a:ext cx="14986732" cy="90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m 20" descr="Imagem 20"/>
          <p:cNvPicPr>
            <a:picLocks noChangeAspect="1"/>
          </p:cNvPicPr>
          <p:nvPr/>
        </p:nvPicPr>
        <p:blipFill>
          <a:blip r:embed="rId3"/>
          <a:srcRect t="20045" r="1" b="8880"/>
          <a:stretch>
            <a:fillRect/>
          </a:stretch>
        </p:blipFill>
        <p:spPr>
          <a:xfrm>
            <a:off x="15162325" y="-2"/>
            <a:ext cx="9214237" cy="4366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m 14" descr="Imagem 14"/>
          <p:cNvPicPr>
            <a:picLocks noChangeAspect="1"/>
          </p:cNvPicPr>
          <p:nvPr/>
        </p:nvPicPr>
        <p:blipFill>
          <a:blip r:embed="rId4"/>
          <a:srcRect t="14961" b="12116"/>
          <a:stretch>
            <a:fillRect/>
          </a:stretch>
        </p:blipFill>
        <p:spPr>
          <a:xfrm>
            <a:off x="15162330" y="4548981"/>
            <a:ext cx="9202118" cy="4482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m 18" descr="Imagem 18"/>
          <p:cNvPicPr>
            <a:picLocks noChangeAspect="1"/>
          </p:cNvPicPr>
          <p:nvPr/>
        </p:nvPicPr>
        <p:blipFill>
          <a:blip r:embed="rId5"/>
          <a:srcRect t="9120" r="1" b="1"/>
          <a:stretch>
            <a:fillRect/>
          </a:stretch>
        </p:blipFill>
        <p:spPr>
          <a:xfrm>
            <a:off x="-7435" y="9214783"/>
            <a:ext cx="7414023" cy="4501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m 22" descr="Imagem 22"/>
          <p:cNvPicPr>
            <a:picLocks noChangeAspect="1"/>
          </p:cNvPicPr>
          <p:nvPr/>
        </p:nvPicPr>
        <p:blipFill>
          <a:blip r:embed="rId6"/>
          <a:srcRect b="8749"/>
          <a:stretch>
            <a:fillRect/>
          </a:stretch>
        </p:blipFill>
        <p:spPr>
          <a:xfrm>
            <a:off x="7589470" y="9214786"/>
            <a:ext cx="7389977" cy="4501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m 16" descr="Imagem 16"/>
          <p:cNvPicPr>
            <a:picLocks noChangeAspect="1"/>
          </p:cNvPicPr>
          <p:nvPr/>
        </p:nvPicPr>
        <p:blipFill>
          <a:blip r:embed="rId7"/>
          <a:srcRect t="14650" r="1" b="11881"/>
          <a:stretch>
            <a:fillRect/>
          </a:stretch>
        </p:blipFill>
        <p:spPr>
          <a:xfrm>
            <a:off x="15162328" y="9214784"/>
            <a:ext cx="9190195" cy="4501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undadora e CEO do Instituto YBI, entidade sem fins lucrativos que desenvolve ações sociais de resgate à cidadania, acesso à recursos básicos e transformação em áreas desfavorecidas do Brasil. Patrona de inúmeras ações sociais, intervenções filantrópicas"/>
          <p:cNvSpPr txBox="1"/>
          <p:nvPr/>
        </p:nvSpPr>
        <p:spPr>
          <a:xfrm>
            <a:off x="14026494" y="3877311"/>
            <a:ext cx="9188175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just"/>
            <a:endParaRPr lang="pt-BR" b="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01A68B4-1411-4E65-816F-2C1E8F37BD1C}"/>
              </a:ext>
            </a:extLst>
          </p:cNvPr>
          <p:cNvSpPr txBox="1"/>
          <p:nvPr/>
        </p:nvSpPr>
        <p:spPr>
          <a:xfrm>
            <a:off x="893978" y="4699419"/>
            <a:ext cx="10593172" cy="8412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3600" b="0" dirty="0">
                <a:latin typeface="GT Eesti Display Light"/>
              </a:rPr>
              <a:t>Apoiamos a instituição Novos Sonhos  nas áreas administrativas, jurídica e financeira para melhoria  dos processos e fluxos da instituição e consequentemente melhor atendimento as crianças e adolescentes e seus familiares.</a:t>
            </a:r>
          </a:p>
          <a:p>
            <a:pPr algn="l"/>
            <a:endParaRPr lang="pt-BR" sz="3600" b="0" dirty="0">
              <a:latin typeface="GT Eesti Display Light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pt-BR" sz="3600" b="0" dirty="0">
                <a:effectLst/>
                <a:latin typeface="GT Eesti Display Light"/>
                <a:ea typeface="Times New Roman" panose="02020603050405020304" pitchFamily="18" charset="0"/>
                <a:cs typeface="Times New Roman" panose="02020603050405020304" pitchFamily="18" charset="0"/>
              </a:rPr>
              <a:t>Campanhas de captação de recursos junto a nossa rede de contatos para custear obras de infraestrutura;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3600" b="0" dirty="0">
                <a:effectLst/>
                <a:latin typeface="GT Eesti Display Light"/>
                <a:ea typeface="Times New Roman" panose="02020603050405020304" pitchFamily="18" charset="0"/>
                <a:cs typeface="Times New Roman" panose="02020603050405020304" pitchFamily="18" charset="0"/>
              </a:rPr>
              <a:t>Assessoria jurídica, administrativa e financeira para formalização, melhoria dos processos e serviços da instituição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3600" b="0" dirty="0">
                <a:effectLst/>
                <a:latin typeface="GT Eesti Display Light"/>
                <a:ea typeface="Times New Roman" panose="02020603050405020304" pitchFamily="18" charset="0"/>
                <a:cs typeface="Times New Roman" panose="02020603050405020304" pitchFamily="18" charset="0"/>
              </a:rPr>
              <a:t>Melhoria e adequação do espaço físico das instituições apoiadas, para o atendimento das normas da vigilância sanitária e predial.</a:t>
            </a:r>
          </a:p>
        </p:txBody>
      </p:sp>
      <p:pic>
        <p:nvPicPr>
          <p:cNvPr id="4" name="Imagem 3" descr="Pessoas segurando um guarda-chuva&#10;&#10;Descrição gerada automaticamente">
            <a:extLst>
              <a:ext uri="{FF2B5EF4-FFF2-40B4-BE49-F238E27FC236}">
                <a16:creationId xmlns:a16="http://schemas.microsoft.com/office/drawing/2014/main" id="{82D28F57-F136-4FB6-851F-B8AA6E339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30" r="308" b="17046"/>
          <a:stretch/>
        </p:blipFill>
        <p:spPr>
          <a:xfrm>
            <a:off x="11544300" y="1"/>
            <a:ext cx="12839700" cy="1371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O Instituto">
            <a:extLst>
              <a:ext uri="{FF2B5EF4-FFF2-40B4-BE49-F238E27FC236}">
                <a16:creationId xmlns:a16="http://schemas.microsoft.com/office/drawing/2014/main" id="{B21CE78A-A0DD-4587-A0B4-647ABF6BC048}"/>
              </a:ext>
            </a:extLst>
          </p:cNvPr>
          <p:cNvSpPr txBox="1"/>
          <p:nvPr/>
        </p:nvSpPr>
        <p:spPr>
          <a:xfrm>
            <a:off x="4327487" y="1521440"/>
            <a:ext cx="5932833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pPr algn="ctr"/>
            <a:r>
              <a:rPr lang="pt-BR" dirty="0"/>
              <a:t>Capacitação</a:t>
            </a:r>
            <a:endParaRPr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16EAFFEB-8DBA-474F-88BC-72C61ECDC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28" y="429512"/>
            <a:ext cx="2891775" cy="3390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undadora e CEO do Instituto YBI, entidade sem fins lucrativos que desenvolve ações sociais de resgate à cidadania, acesso à recursos básicos e transformação em áreas desfavorecidas do Brasil. Patrona de inúmeras ações sociais, intervenções filantrópicas"/>
          <p:cNvSpPr txBox="1"/>
          <p:nvPr/>
        </p:nvSpPr>
        <p:spPr>
          <a:xfrm>
            <a:off x="1110555" y="5299836"/>
            <a:ext cx="9633645" cy="75776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ts val="4200"/>
              </a:lnSpc>
              <a:defRPr b="0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lvl1pPr>
          </a:lstStyle>
          <a:p>
            <a:pPr algn="just" defTabSz="914400" hangingPunct="1">
              <a:lnSpc>
                <a:spcPct val="100000"/>
              </a:lnSpc>
            </a:pPr>
            <a:r>
              <a:rPr lang="pt-BR" sz="3600" kern="1200" dirty="0">
                <a:ea typeface="+mn-ea"/>
                <a:cs typeface="+mn-cs"/>
              </a:rPr>
              <a:t>A cultura e esporte transformam vidas. </a:t>
            </a:r>
          </a:p>
          <a:p>
            <a:pPr algn="just" defTabSz="914400" hangingPunct="1">
              <a:lnSpc>
                <a:spcPct val="100000"/>
              </a:lnSpc>
            </a:pPr>
            <a:r>
              <a:rPr lang="pt-BR" sz="3600" kern="1200" dirty="0">
                <a:ea typeface="+mn-ea"/>
                <a:cs typeface="+mn-cs"/>
              </a:rPr>
              <a:t>Apoiamos e promovemos ações e projetos voltadas para o resgate da cidadania e desenvolvimento de habilidades de crianças e jovens.</a:t>
            </a:r>
          </a:p>
          <a:p>
            <a:pPr algn="just" defTabSz="914400" hangingPunct="1">
              <a:lnSpc>
                <a:spcPct val="100000"/>
              </a:lnSpc>
            </a:pPr>
            <a:endParaRPr lang="pt-BR" sz="3600" kern="1200" dirty="0">
              <a:ea typeface="+mn-ea"/>
              <a:cs typeface="+mn-c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3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Aumento da autoestima das crianças e adolescentes com a adequação dos espaços físicos e atividades de cultura e esporte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3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Ajuda de custo para educadores da Instituição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3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Ajuda de custo para alojamento de educadores de cultura e esporte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3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Apoio em atividades musicais anuais que propicia cultura e entretenimento para os assistidos e suas famílias. </a:t>
            </a:r>
          </a:p>
          <a:p>
            <a:pPr marL="342900" indent="-342900" algn="l">
              <a:buFont typeface="+mj-lt"/>
              <a:buAutoNum type="arabicParenR"/>
            </a:pPr>
            <a:endParaRPr lang="pt-BR" sz="3500" kern="1200" dirty="0">
              <a:ea typeface="+mn-ea"/>
              <a:cs typeface="+mn-cs"/>
            </a:endParaRPr>
          </a:p>
          <a:p>
            <a:pPr indent="-228600" algn="just" defTabSz="914400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lang="pt-BR" sz="3500" kern="1200" dirty="0">
              <a:ea typeface="+mn-ea"/>
              <a:cs typeface="+mn-cs"/>
            </a:endParaRPr>
          </a:p>
          <a:p>
            <a:pPr indent="-228600" algn="just" defTabSz="91440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3500" kern="1200" dirty="0">
              <a:ea typeface="+mn-ea"/>
              <a:cs typeface="+mn-cs"/>
            </a:endParaRPr>
          </a:p>
        </p:txBody>
      </p:sp>
      <p:sp>
        <p:nvSpPr>
          <p:cNvPr id="2" name="O Instituto">
            <a:extLst>
              <a:ext uri="{FF2B5EF4-FFF2-40B4-BE49-F238E27FC236}">
                <a16:creationId xmlns:a16="http://schemas.microsoft.com/office/drawing/2014/main" id="{196FA82D-AB1B-48AD-BE5E-AB3D9923E6A0}"/>
              </a:ext>
            </a:extLst>
          </p:cNvPr>
          <p:cNvSpPr txBox="1"/>
          <p:nvPr/>
        </p:nvSpPr>
        <p:spPr>
          <a:xfrm>
            <a:off x="5593265" y="315595"/>
            <a:ext cx="653184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pPr algn="ctr"/>
            <a:r>
              <a:rPr lang="pt-BR" dirty="0"/>
              <a:t>Cultura e Esporte</a:t>
            </a:r>
            <a:endParaRPr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511F41F-5797-4B54-A6A9-D85538516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86" y="552754"/>
            <a:ext cx="2414288" cy="2398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213D7C6C-803F-439F-8EC4-33795D1FB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435" y="552754"/>
            <a:ext cx="2028432" cy="2398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m 6" descr="Salão com pessoas ao redor&#10;&#10;Descrição gerada automaticamente">
            <a:extLst>
              <a:ext uri="{FF2B5EF4-FFF2-40B4-BE49-F238E27FC236}">
                <a16:creationId xmlns:a16="http://schemas.microsoft.com/office/drawing/2014/main" id="{8D86CBEA-C76A-4849-A06B-F6C328C544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r="23848"/>
          <a:stretch/>
        </p:blipFill>
        <p:spPr>
          <a:xfrm>
            <a:off x="11900390" y="-1"/>
            <a:ext cx="12483610" cy="138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508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339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59128" y="0"/>
            <a:ext cx="13297128" cy="13716000"/>
            <a:chOff x="5705128" y="0"/>
            <a:chExt cx="6648564" cy="685800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Fundadora e CEO do Instituto YBI, entidade sem fins lucrativos que desenvolve ações sociais de resgate à cidadania, acesso à recursos básicos e transformação em áreas desfavorecidas do Brasil. Patrona de inúmeras ações sociais, intervenções filantrópicas"/>
          <p:cNvSpPr txBox="1"/>
          <p:nvPr/>
        </p:nvSpPr>
        <p:spPr>
          <a:xfrm>
            <a:off x="997179" y="3868551"/>
            <a:ext cx="9582072" cy="89036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hangingPunct="1"/>
            <a:r>
              <a:rPr lang="pt-BR" sz="3600" b="0" kern="1200" dirty="0">
                <a:solidFill>
                  <a:schemeClr val="tx1"/>
                </a:solidFill>
                <a:latin typeface="GT Eesti Display Light"/>
                <a:ea typeface="+mn-ea"/>
                <a:cs typeface="+mn-cs"/>
              </a:rPr>
              <a:t>Inspirados pela formação em enfermagem da nossa fundadora, temos o pilar da saúde como um forte aliado nas ações de </a:t>
            </a:r>
            <a:r>
              <a:rPr lang="pt-BR" sz="3600" b="0" kern="1200" dirty="0" err="1">
                <a:solidFill>
                  <a:schemeClr val="tx1"/>
                </a:solidFill>
                <a:latin typeface="GT Eesti Display Light"/>
                <a:ea typeface="+mn-ea"/>
                <a:cs typeface="+mn-cs"/>
              </a:rPr>
              <a:t>assistencia</a:t>
            </a:r>
            <a:r>
              <a:rPr lang="pt-BR" sz="3600" b="0" kern="1200" dirty="0">
                <a:solidFill>
                  <a:schemeClr val="tx1"/>
                </a:solidFill>
                <a:latin typeface="GT Eesti Display Light"/>
                <a:ea typeface="+mn-ea"/>
                <a:cs typeface="+mn-cs"/>
              </a:rPr>
              <a:t> social.</a:t>
            </a:r>
          </a:p>
          <a:p>
            <a:pPr algn="l" defTabSz="914400" hangingPunct="1"/>
            <a:endParaRPr lang="pt-BR" sz="3600" b="0" kern="1200" dirty="0">
              <a:solidFill>
                <a:schemeClr val="tx1"/>
              </a:solidFill>
              <a:latin typeface="GT Eesti Display Light"/>
              <a:ea typeface="+mn-ea"/>
              <a:cs typeface="+mn-cs"/>
            </a:endParaRPr>
          </a:p>
          <a:p>
            <a:pPr marL="571500" indent="-571500" algn="l" defTabSz="914400" hangingPunct="1">
              <a:buFont typeface="Arial" panose="020B0604020202020204" pitchFamily="34" charset="0"/>
              <a:buChar char="•"/>
            </a:pPr>
            <a:r>
              <a:rPr lang="pt-BR" sz="3600" b="0" dirty="0">
                <a:effectLst/>
                <a:latin typeface="GT Eesti Display Light"/>
                <a:ea typeface="Times New Roman" panose="02020603050405020304" pitchFamily="18" charset="0"/>
                <a:cs typeface="Times New Roman" panose="02020603050405020304" pitchFamily="18" charset="0"/>
              </a:rPr>
              <a:t>Refeição para crianças e adolescentes durante as atividades na instituição no contraturno escolar.</a:t>
            </a:r>
          </a:p>
          <a:p>
            <a:pPr marL="571500" indent="-571500" algn="l" defTabSz="914400" hangingPunct="1">
              <a:buFont typeface="Arial" panose="020B0604020202020204" pitchFamily="34" charset="0"/>
              <a:buChar char="•"/>
            </a:pPr>
            <a:r>
              <a:rPr lang="pt-BR" sz="3600" b="0" dirty="0">
                <a:effectLst/>
                <a:latin typeface="GT Eesti Display Light"/>
                <a:ea typeface="Times New Roman" panose="02020603050405020304" pitchFamily="18" charset="0"/>
                <a:cs typeface="Times New Roman" panose="02020603050405020304" pitchFamily="18" charset="0"/>
              </a:rPr>
              <a:t>Mutirão para avaliação de saúde das crianças para praticarem atividades físicas na entidade Novos Sonhos. </a:t>
            </a:r>
            <a:endParaRPr lang="pt-BR" sz="3600" b="0" kern="1200" dirty="0">
              <a:solidFill>
                <a:schemeClr val="tx1"/>
              </a:solidFill>
              <a:latin typeface="GT Eesti Display Light"/>
              <a:ea typeface="+mn-ea"/>
              <a:cs typeface="+mn-cs"/>
            </a:endParaRPr>
          </a:p>
          <a:p>
            <a:pPr algn="l" defTabSz="914400" hangingPunct="1"/>
            <a:endParaRPr lang="pt-BR" sz="3600" b="0" kern="1200" dirty="0">
              <a:solidFill>
                <a:schemeClr val="tx1"/>
              </a:solidFill>
              <a:latin typeface="GT Eesti Display Light"/>
              <a:ea typeface="+mn-ea"/>
              <a:cs typeface="+mn-cs"/>
            </a:endParaRPr>
          </a:p>
          <a:p>
            <a:pPr algn="l" defTabSz="914400" hangingPunct="1"/>
            <a:r>
              <a:rPr lang="pt-BR" sz="3600" b="0" kern="1200" dirty="0">
                <a:solidFill>
                  <a:schemeClr val="tx1"/>
                </a:solidFill>
                <a:latin typeface="GT Eesti Display Light"/>
                <a:ea typeface="+mn-ea"/>
                <a:cs typeface="+mn-cs"/>
              </a:rPr>
              <a:t>.</a:t>
            </a:r>
          </a:p>
        </p:txBody>
      </p:sp>
      <p:sp>
        <p:nvSpPr>
          <p:cNvPr id="2" name="O Instituto">
            <a:extLst>
              <a:ext uri="{FF2B5EF4-FFF2-40B4-BE49-F238E27FC236}">
                <a16:creationId xmlns:a16="http://schemas.microsoft.com/office/drawing/2014/main" id="{0058A098-69DF-44D0-AE71-DED6CFA7359E}"/>
              </a:ext>
            </a:extLst>
          </p:cNvPr>
          <p:cNvSpPr txBox="1"/>
          <p:nvPr/>
        </p:nvSpPr>
        <p:spPr>
          <a:xfrm>
            <a:off x="3900983" y="1344209"/>
            <a:ext cx="5932833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pPr algn="ctr"/>
            <a:r>
              <a:rPr lang="pt-BR" dirty="0"/>
              <a:t>Saúde</a:t>
            </a:r>
            <a:endParaRPr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40A7490-C68B-4788-A859-23D8F3E1F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59" y="869930"/>
            <a:ext cx="3121544" cy="2998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 descr="Uma imagem contendo pessoa, ao ar livre, edifício, mulher&#10;&#10;Descrição gerada automaticamente">
            <a:extLst>
              <a:ext uri="{FF2B5EF4-FFF2-40B4-BE49-F238E27FC236}">
                <a16:creationId xmlns:a16="http://schemas.microsoft.com/office/drawing/2014/main" id="{313BFA66-B14C-47CC-A9FE-F70D0D122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/>
          <a:stretch/>
        </p:blipFill>
        <p:spPr>
          <a:xfrm>
            <a:off x="11576430" y="48925"/>
            <a:ext cx="12788304" cy="137159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"/>
          <p:cNvSpPr/>
          <p:nvPr/>
        </p:nvSpPr>
        <p:spPr>
          <a:xfrm>
            <a:off x="276720" y="0"/>
            <a:ext cx="11915280" cy="13766800"/>
          </a:xfrm>
          <a:prstGeom prst="rect">
            <a:avLst/>
          </a:prstGeom>
          <a:solidFill>
            <a:srgbClr val="C3FCB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Diretoria e Conselho Fiscal"/>
          <p:cNvSpPr txBox="1"/>
          <p:nvPr/>
        </p:nvSpPr>
        <p:spPr>
          <a:xfrm>
            <a:off x="2920076" y="5447358"/>
            <a:ext cx="8497455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lang="pt-BR" dirty="0">
                <a:latin typeface="GTEestiDisplay-Medium"/>
              </a:rPr>
              <a:t>Impacto Social</a:t>
            </a:r>
            <a:endParaRPr dirty="0">
              <a:latin typeface="GTEestiDisplay-Medium"/>
            </a:endParaRPr>
          </a:p>
        </p:txBody>
      </p:sp>
      <p:sp>
        <p:nvSpPr>
          <p:cNvPr id="60" name="Fundadora e CEO do Instituto YBI, entidade sem fins lucrativos que desenvolve ações sociais de resgate à cidadania, acesso à recursos básicos e transformação em áreas desfavorecidas do Brasil. Patrona de inúmeras ações sociais, intervenções filantrópicas"/>
          <p:cNvSpPr txBox="1"/>
          <p:nvPr/>
        </p:nvSpPr>
        <p:spPr>
          <a:xfrm>
            <a:off x="13299993" y="5575599"/>
            <a:ext cx="9352189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pt-BR" sz="4000" b="0" dirty="0">
                <a:effectLst/>
                <a:latin typeface="GT Eesti Display Light"/>
                <a:ea typeface="Times New Roman" panose="02020603050405020304" pitchFamily="18" charset="0"/>
                <a:cs typeface="Verdana" panose="020B0604030504040204" pitchFamily="34" charset="0"/>
              </a:rPr>
              <a:t>Instituição formalizada, estruturada e preparada para atender quase 600 crianças e adolescentes.</a:t>
            </a:r>
          </a:p>
          <a:p>
            <a:pPr algn="just"/>
            <a:endParaRPr lang="pt-BR" sz="4000" b="0" dirty="0">
              <a:latin typeface="GT Eesti Display Light"/>
            </a:endParaRPr>
          </a:p>
        </p:txBody>
      </p:sp>
    </p:spTree>
    <p:extLst>
      <p:ext uri="{BB962C8B-B14F-4D97-AF65-F5344CB8AC3E}">
        <p14:creationId xmlns:p14="http://schemas.microsoft.com/office/powerpoint/2010/main" val="67879371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Nossos Parceiros"/>
          <p:cNvSpPr txBox="1"/>
          <p:nvPr/>
        </p:nvSpPr>
        <p:spPr>
          <a:xfrm>
            <a:off x="2593454" y="1270000"/>
            <a:ext cx="714490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6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lang="pt-BR" sz="9000" dirty="0"/>
              <a:t>Nossos</a:t>
            </a:r>
            <a:br>
              <a:rPr lang="pt-BR" sz="9000" dirty="0"/>
            </a:br>
            <a:r>
              <a:rPr lang="pt-BR" sz="9000" dirty="0"/>
              <a:t>Parceiros 2019</a:t>
            </a:r>
          </a:p>
        </p:txBody>
      </p:sp>
      <p:sp>
        <p:nvSpPr>
          <p:cNvPr id="101" name="CaixaDeTexto 5"/>
          <p:cNvSpPr txBox="1"/>
          <p:nvPr/>
        </p:nvSpPr>
        <p:spPr>
          <a:xfrm>
            <a:off x="2686500" y="5103002"/>
            <a:ext cx="7518780" cy="2809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Tiffany &amp; Co</a:t>
            </a:r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 err="1"/>
              <a:t>Galeria</a:t>
            </a:r>
            <a:r>
              <a:rPr dirty="0"/>
              <a:t> Circular</a:t>
            </a:r>
            <a:endParaRPr lang="pt-BR" dirty="0"/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lang="pt-BR" dirty="0"/>
              <a:t>C3M Serviços jurídicos</a:t>
            </a:r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endParaRPr lang="pt-BR" dirty="0"/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endParaRPr lang="pt-BR" sz="4400" dirty="0">
              <a:solidFill>
                <a:srgbClr val="FF0000"/>
              </a:solidFill>
            </a:endParaRPr>
          </a:p>
        </p:txBody>
      </p:sp>
      <p:sp>
        <p:nvSpPr>
          <p:cNvPr id="102" name="CaixaDeTexto 6"/>
          <p:cNvSpPr txBox="1"/>
          <p:nvPr/>
        </p:nvSpPr>
        <p:spPr>
          <a:xfrm>
            <a:off x="17002594" y="5103002"/>
            <a:ext cx="6652261" cy="5961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Bruno </a:t>
            </a:r>
            <a:r>
              <a:rPr dirty="0" err="1"/>
              <a:t>Faria</a:t>
            </a:r>
            <a:endParaRPr dirty="0"/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 err="1"/>
              <a:t>Dablioback</a:t>
            </a:r>
            <a:endParaRPr dirty="0"/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 err="1"/>
              <a:t>Kobra</a:t>
            </a:r>
            <a:r>
              <a:rPr dirty="0"/>
              <a:t> </a:t>
            </a:r>
            <a:r>
              <a:rPr dirty="0" err="1"/>
              <a:t>Stree</a:t>
            </a:r>
            <a:r>
              <a:rPr dirty="0"/>
              <a:t> Art</a:t>
            </a:r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 err="1"/>
              <a:t>Os</a:t>
            </a:r>
            <a:r>
              <a:rPr dirty="0"/>
              <a:t> </a:t>
            </a:r>
            <a:r>
              <a:rPr lang="pt-BR" dirty="0"/>
              <a:t>G</a:t>
            </a:r>
            <a:r>
              <a:rPr dirty="0" err="1"/>
              <a:t>êmeos</a:t>
            </a:r>
            <a:endParaRPr dirty="0"/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Ne</a:t>
            </a:r>
            <a:r>
              <a:rPr lang="pt-BR" dirty="0"/>
              <a:t>m</a:t>
            </a:r>
            <a:r>
              <a:rPr dirty="0"/>
              <a:t> </a:t>
            </a:r>
            <a:r>
              <a:rPr dirty="0" err="1"/>
              <a:t>Viptk</a:t>
            </a:r>
            <a:endParaRPr dirty="0"/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 err="1"/>
              <a:t>Patrícia</a:t>
            </a:r>
            <a:r>
              <a:rPr dirty="0"/>
              <a:t> </a:t>
            </a:r>
            <a:r>
              <a:rPr dirty="0" err="1"/>
              <a:t>Bigarelli</a:t>
            </a:r>
            <a:endParaRPr dirty="0"/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Ricardo </a:t>
            </a:r>
            <a:r>
              <a:rPr dirty="0" err="1"/>
              <a:t>Munhoz</a:t>
            </a:r>
            <a:endParaRPr dirty="0"/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Ricardo Negro</a:t>
            </a:r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Thais Gil</a:t>
            </a:r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 err="1"/>
              <a:t>Tche</a:t>
            </a:r>
            <a:r>
              <a:rPr dirty="0"/>
              <a:t> </a:t>
            </a:r>
            <a:r>
              <a:rPr dirty="0" err="1"/>
              <a:t>Ruggi</a:t>
            </a:r>
            <a:endParaRPr dirty="0"/>
          </a:p>
        </p:txBody>
      </p:sp>
      <p:sp>
        <p:nvSpPr>
          <p:cNvPr id="103" name="CaixaDeTexto 7"/>
          <p:cNvSpPr txBox="1"/>
          <p:nvPr/>
        </p:nvSpPr>
        <p:spPr>
          <a:xfrm>
            <a:off x="11202807" y="4994325"/>
            <a:ext cx="7975733" cy="7071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Agatha </a:t>
            </a:r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 err="1"/>
              <a:t>Dalva</a:t>
            </a:r>
            <a:r>
              <a:rPr dirty="0"/>
              <a:t> Santos</a:t>
            </a:r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Dani </a:t>
            </a:r>
            <a:r>
              <a:rPr dirty="0" err="1"/>
              <a:t>Villela</a:t>
            </a:r>
            <a:endParaRPr dirty="0"/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Esther Constantino </a:t>
            </a:r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 err="1"/>
              <a:t>Família</a:t>
            </a:r>
            <a:r>
              <a:rPr dirty="0"/>
              <a:t> </a:t>
            </a:r>
            <a:r>
              <a:rPr dirty="0" err="1"/>
              <a:t>Franjone</a:t>
            </a:r>
            <a:r>
              <a:rPr dirty="0"/>
              <a:t> </a:t>
            </a:r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Flavia </a:t>
            </a:r>
            <a:r>
              <a:rPr dirty="0" err="1"/>
              <a:t>Guimarães</a:t>
            </a:r>
            <a:endParaRPr dirty="0"/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 err="1"/>
              <a:t>Ivani</a:t>
            </a:r>
            <a:r>
              <a:rPr dirty="0"/>
              <a:t> </a:t>
            </a:r>
            <a:r>
              <a:rPr dirty="0" err="1"/>
              <a:t>Yunes</a:t>
            </a:r>
            <a:endParaRPr dirty="0"/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Juliana </a:t>
            </a:r>
            <a:r>
              <a:rPr dirty="0" err="1"/>
              <a:t>Asmir</a:t>
            </a:r>
            <a:r>
              <a:rPr dirty="0"/>
              <a:t> </a:t>
            </a:r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Lydia </a:t>
            </a:r>
            <a:r>
              <a:rPr dirty="0" err="1"/>
              <a:t>Sayeg</a:t>
            </a:r>
            <a:endParaRPr dirty="0"/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Paulo </a:t>
            </a:r>
            <a:r>
              <a:rPr dirty="0" err="1"/>
              <a:t>Villela</a:t>
            </a:r>
            <a:endParaRPr dirty="0"/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Wilma Duarte</a:t>
            </a:r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 err="1"/>
              <a:t>Brizola</a:t>
            </a:r>
            <a:r>
              <a:rPr dirty="0"/>
              <a:t> </a:t>
            </a:r>
            <a:r>
              <a:rPr dirty="0" err="1"/>
              <a:t>Moutinho</a:t>
            </a:r>
            <a:endParaRPr dirty="0"/>
          </a:p>
          <a:p>
            <a:pPr algn="l">
              <a:lnSpc>
                <a:spcPts val="4200"/>
              </a:lnSpc>
              <a:defRPr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dirty="0"/>
              <a:t> 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CFFB4519-82F0-45AC-B2DD-1D41D83B5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8725" y="9345686"/>
            <a:ext cx="7889721" cy="8791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1EE8AC30-3959-4749-9444-78A7ABDA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7794" y="-1139583"/>
            <a:ext cx="9171318" cy="6987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33332">
            <a:off x="-5412684" y="5057692"/>
            <a:ext cx="13267806" cy="1010880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UA FUNDADORA"/>
          <p:cNvSpPr txBox="1"/>
          <p:nvPr/>
        </p:nvSpPr>
        <p:spPr>
          <a:xfrm>
            <a:off x="2157923" y="1916230"/>
            <a:ext cx="7636395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6000" b="0" spc="30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r>
              <a:rPr lang="pt-BR" sz="9000" b="1" dirty="0"/>
              <a:t>Transparência</a:t>
            </a:r>
          </a:p>
        </p:txBody>
      </p:sp>
      <p:sp>
        <p:nvSpPr>
          <p:cNvPr id="55" name="Fundadora e CEO do Instituto YBI, entidade sem fins lucrativos que desenvolve ações sociais de resgate à cidadania, acesso à recursos básicos e transformação em áreas desfavorecidas do Brasil. Patrona de inúmeras ações sociais, intervenções filantrópicas"/>
          <p:cNvSpPr txBox="1"/>
          <p:nvPr/>
        </p:nvSpPr>
        <p:spPr>
          <a:xfrm>
            <a:off x="13641221" y="3403817"/>
            <a:ext cx="9306062" cy="625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914400"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A sustentabilidade financeira é um fator importante para o Instituto </a:t>
            </a:r>
            <a:r>
              <a:rPr lang="pt-BR" sz="4000" dirty="0" err="1">
                <a:latin typeface="GT Eesti Display Light"/>
                <a:ea typeface="GTEestiDisplay-Medium"/>
                <a:cs typeface="GTEestiDisplay-Medium"/>
                <a:sym typeface="GTEestiDisplay-Medium"/>
              </a:rPr>
              <a:t>Ybi</a:t>
            </a:r>
            <a:r>
              <a:rPr lang="pt-BR"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 e a cada ano está buscando a diversificação das fontes de receita e equilíbrio financeiro.</a:t>
            </a:r>
          </a:p>
          <a:p>
            <a:pPr algn="l" defTabSz="914400"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O ano de 2019 nos estruturamos e nos preparamos para atingir nossos objetivos e consolidação.</a:t>
            </a:r>
          </a:p>
          <a:p>
            <a:pPr algn="l" defTabSz="914400"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O Instituto </a:t>
            </a:r>
            <a:r>
              <a:rPr lang="pt-BR" sz="4000" dirty="0" err="1">
                <a:latin typeface="GT Eesti Display Light"/>
                <a:ea typeface="GTEestiDisplay-Medium"/>
                <a:cs typeface="GTEestiDisplay-Medium"/>
                <a:sym typeface="GTEestiDisplay-Medium"/>
              </a:rPr>
              <a:t>Ybi</a:t>
            </a:r>
            <a:r>
              <a:rPr lang="pt-BR"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 tem suas demonstrações anuais auditadas pela </a:t>
            </a:r>
            <a:r>
              <a:rPr lang="pt-BR" sz="4000" dirty="0">
                <a:solidFill>
                  <a:srgbClr val="FF0000"/>
                </a:solidFill>
                <a:latin typeface="GT Eesti Display Light"/>
                <a:ea typeface="GTEestiDisplay-Medium"/>
                <a:cs typeface="GTEestiDisplay-Medium"/>
                <a:sym typeface="GTEestiDisplay-Medium"/>
              </a:rPr>
              <a:t>XXX,</a:t>
            </a:r>
            <a:r>
              <a:rPr lang="pt-BR"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 apresentadas conforme  a seguir:</a:t>
            </a:r>
            <a:endParaRPr sz="3200" dirty="0">
              <a:latin typeface="GT Eesti Display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571712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33332">
            <a:off x="-5412684" y="5057692"/>
            <a:ext cx="13267806" cy="1010880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UA FUNDADORA"/>
          <p:cNvSpPr txBox="1"/>
          <p:nvPr/>
        </p:nvSpPr>
        <p:spPr>
          <a:xfrm>
            <a:off x="1478280" y="479939"/>
            <a:ext cx="1071372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6000" b="0" spc="30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r>
              <a:rPr lang="pt-BR" sz="9000" b="1" dirty="0"/>
              <a:t>Balanço Patrimonial </a:t>
            </a:r>
          </a:p>
        </p:txBody>
      </p:sp>
      <p:sp>
        <p:nvSpPr>
          <p:cNvPr id="55" name="Fundadora e CEO do Instituto YBI, entidade sem fins lucrativos que desenvolve ações sociais de resgate à cidadania, acesso à recursos básicos e transformação em áreas desfavorecidas do Brasil. Patrona de inúmeras ações sociais, intervenções filantrópicas"/>
          <p:cNvSpPr txBox="1"/>
          <p:nvPr/>
        </p:nvSpPr>
        <p:spPr>
          <a:xfrm>
            <a:off x="9193912" y="3121576"/>
            <a:ext cx="12876379" cy="5463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Ativo											 	</a:t>
            </a:r>
            <a:r>
              <a:rPr lang="pt-BR" sz="4000" u="sng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 29.754,61 </a:t>
            </a:r>
            <a:r>
              <a:rPr lang="pt-BR"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	 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Ativo Circulante								</a:t>
            </a:r>
            <a:r>
              <a:rPr lang="pt-BR"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 29.754,61</a:t>
            </a:r>
            <a:endParaRPr lang="pt-BR" sz="4000" dirty="0">
              <a:latin typeface="GT Eesti Display Light"/>
              <a:sym typeface="GTEestiDisplay-Medium"/>
            </a:endParaRP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Caixa e Equivalentes de Caixa			</a:t>
            </a:r>
            <a:r>
              <a:rPr lang="pt-BR"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 29.754,61</a:t>
            </a:r>
            <a:endParaRPr lang="pt-BR" sz="4000" dirty="0">
              <a:latin typeface="GT Eesti Display Light"/>
              <a:sym typeface="GTEestiDisplay-Medium"/>
            </a:endParaRP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Bancos Conta Movimento				</a:t>
            </a:r>
            <a:r>
              <a:rPr lang="pt-BR"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 29.754,61</a:t>
            </a:r>
            <a:endParaRPr lang="pt-BR" sz="4000" dirty="0">
              <a:latin typeface="GT Eesti Display Light"/>
              <a:sym typeface="GTEestiDisplay-Medium"/>
            </a:endParaRP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Aplicações Financeiras 						      0,00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Outros Créditos										 0,00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Adiantamentos a Fornecedores 				 0,00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Estoque													 0,00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Mercadorias, Produtos e Insumos			 0,00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lang="pt-BR" sz="4000" dirty="0">
              <a:latin typeface="GT Eesti Display Light"/>
              <a:sym typeface="GTEestiDisplay-Medium"/>
            </a:endParaRP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sz="3200" dirty="0">
              <a:latin typeface="GT Eesti Display Light"/>
            </a:endParaRPr>
          </a:p>
        </p:txBody>
      </p:sp>
      <p:sp>
        <p:nvSpPr>
          <p:cNvPr id="2" name="Fundadora e CEO do Instituto YBI, entidade sem fins lucrativos que desenvolve ações sociais de resgate à cidadania, acesso à recursos básicos e transformação em áreas desfavorecidas do Brasil. Patrona de inúmeras ações sociais, intervenções filantrópicas">
            <a:extLst>
              <a:ext uri="{FF2B5EF4-FFF2-40B4-BE49-F238E27FC236}">
                <a16:creationId xmlns:a16="http://schemas.microsoft.com/office/drawing/2014/main" id="{EEF0008C-02E1-4C87-B36E-6C4CB64B1F04}"/>
              </a:ext>
            </a:extLst>
          </p:cNvPr>
          <p:cNvSpPr txBox="1"/>
          <p:nvPr/>
        </p:nvSpPr>
        <p:spPr>
          <a:xfrm>
            <a:off x="11216676" y="8252966"/>
            <a:ext cx="12876379" cy="5463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Passivo										 		</a:t>
            </a:r>
            <a:r>
              <a:rPr lang="pt-BR" sz="4000" u="sng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29.754,61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Passivo Circulante						 		10.192,89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Obrigações a Pagar			          		10.192,89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Fornecedores				               		10.192,89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Obrigações Tributárias								0,00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Impostos e Contribuições a Recolher	 		0,00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Patrimônio Líquido Social					19.561,72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 err="1">
                <a:latin typeface="GT Eesti Display Light"/>
                <a:sym typeface="GTEestiDisplay-Medium"/>
              </a:rPr>
              <a:t>Superávitis</a:t>
            </a:r>
            <a:r>
              <a:rPr lang="pt-BR" sz="4000" dirty="0">
                <a:latin typeface="GT Eesti Display Light"/>
                <a:sym typeface="GTEestiDisplay-Medium"/>
              </a:rPr>
              <a:t> ou </a:t>
            </a:r>
            <a:r>
              <a:rPr lang="pt-BR" sz="4000" dirty="0" err="1">
                <a:latin typeface="GT Eesti Display Light"/>
                <a:sym typeface="GTEestiDisplay-Medium"/>
              </a:rPr>
              <a:t>Deficits</a:t>
            </a:r>
            <a:r>
              <a:rPr lang="pt-BR" sz="4000" dirty="0">
                <a:latin typeface="GT Eesti Display Light"/>
                <a:sym typeface="GTEestiDisplay-Medium"/>
              </a:rPr>
              <a:t> acumulados		19.561,72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  <a:sym typeface="GTEestiDisplay-Medium"/>
              </a:rPr>
              <a:t> 									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lang="pt-BR" sz="4000" dirty="0">
              <a:latin typeface="GT Eesti Display Light"/>
              <a:sym typeface="GTEestiDisplay-Medium"/>
            </a:endParaRP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sz="3200" dirty="0">
              <a:latin typeface="GT Eesti Displ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46454395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34447">
            <a:off x="8952525" y="372823"/>
            <a:ext cx="15025811" cy="1384336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CNPJ: 29.314.535/0001-19…"/>
          <p:cNvSpPr txBox="1"/>
          <p:nvPr/>
        </p:nvSpPr>
        <p:spPr>
          <a:xfrm>
            <a:off x="11533632" y="2792954"/>
            <a:ext cx="11526232" cy="887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3200" dirty="0"/>
              <a:t>COMO APOIAR: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lang="pt-BR" sz="3200" dirty="0"/>
          </a:p>
          <a:p>
            <a:pPr marL="514350" indent="-514350" algn="l" defTabSz="914400">
              <a:lnSpc>
                <a:spcPts val="3800"/>
              </a:lnSpc>
              <a:buAutoNum type="arabicPeriod"/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3200" dirty="0"/>
              <a:t>Depósito em conta corrente ou site.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3200" dirty="0"/>
              <a:t>Banco Bradesco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3200" dirty="0"/>
              <a:t>Agência: 0504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3200" dirty="0"/>
              <a:t>C/C: 46405-8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3200" dirty="0"/>
              <a:t>CNPJ:29.l314.535/0001-19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sz="3200" dirty="0"/>
              <a:t>Instituto </a:t>
            </a:r>
            <a:r>
              <a:rPr sz="3200" dirty="0" err="1"/>
              <a:t>Ybi</a:t>
            </a:r>
            <a:r>
              <a:rPr sz="3200" dirty="0"/>
              <a:t> de </a:t>
            </a:r>
            <a:r>
              <a:rPr sz="3200" dirty="0" err="1"/>
              <a:t>Fomento</a:t>
            </a:r>
            <a:r>
              <a:rPr sz="3200" dirty="0"/>
              <a:t> Socio Cultural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sz="3200" dirty="0" err="1"/>
              <a:t>Rua</a:t>
            </a:r>
            <a:r>
              <a:rPr sz="3200" dirty="0"/>
              <a:t> Haddock Lobo, 1421 - CJ 71 - </a:t>
            </a:r>
            <a:r>
              <a:rPr sz="3200" dirty="0" err="1"/>
              <a:t>Cerqueira</a:t>
            </a:r>
            <a:r>
              <a:rPr sz="3200" dirty="0"/>
              <a:t> César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sz="3600" dirty="0"/>
              <a:t>São</a:t>
            </a:r>
            <a:r>
              <a:rPr sz="3200" dirty="0"/>
              <a:t> Paulo - SP - CEP 01414-003</a:t>
            </a:r>
            <a:endParaRPr lang="pt-BR" sz="3200" dirty="0"/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lang="pt-BR" sz="3200" dirty="0"/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3200" dirty="0"/>
              <a:t>www.institutoybi.org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lang="pt-BR" sz="3200" dirty="0"/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3200" dirty="0"/>
              <a:t>2. Com parcerias para nossas instituições ou doação de produtos  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3200" dirty="0"/>
              <a:t>ou serviços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3200" dirty="0"/>
              <a:t>Ligue ou mande e-mail para: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3200" dirty="0"/>
              <a:t>55.11.2039.1900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sz="2600" b="0" spc="52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3200" dirty="0"/>
              <a:t>contato@institutoybi.org</a:t>
            </a:r>
            <a:endParaRPr sz="3200" dirty="0"/>
          </a:p>
        </p:txBody>
      </p:sp>
      <p:sp>
        <p:nvSpPr>
          <p:cNvPr id="2" name="CIAM">
            <a:extLst>
              <a:ext uri="{FF2B5EF4-FFF2-40B4-BE49-F238E27FC236}">
                <a16:creationId xmlns:a16="http://schemas.microsoft.com/office/drawing/2014/main" id="{E106A98F-E6FE-46A0-8090-E508D4CA4F11}"/>
              </a:ext>
            </a:extLst>
          </p:cNvPr>
          <p:cNvSpPr txBox="1"/>
          <p:nvPr/>
        </p:nvSpPr>
        <p:spPr>
          <a:xfrm>
            <a:off x="2085455" y="5806920"/>
            <a:ext cx="7414467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r>
              <a:rPr lang="pt-BR" dirty="0"/>
              <a:t>Obrigado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33332">
            <a:off x="-5412684" y="5057692"/>
            <a:ext cx="13267806" cy="1010880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CC23DFF-194F-493F-A760-553B28404F3C}"/>
              </a:ext>
            </a:extLst>
          </p:cNvPr>
          <p:cNvSpPr txBox="1"/>
          <p:nvPr/>
        </p:nvSpPr>
        <p:spPr>
          <a:xfrm>
            <a:off x="8598662" y="2499505"/>
            <a:ext cx="15399326" cy="9478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pt-BR" sz="2800" b="0" dirty="0">
                <a:effectLst/>
                <a:latin typeface="GTEestiDisplay-Medium"/>
                <a:ea typeface="Arial" panose="020B0604020202020204" pitchFamily="34" charset="0"/>
              </a:rPr>
              <a:t>O ano de 2019 foi um ano estruturante na história do Instituto </a:t>
            </a:r>
            <a:r>
              <a:rPr lang="pt-BR" sz="2800" b="0" dirty="0" err="1">
                <a:effectLst/>
                <a:latin typeface="GTEestiDisplay-Medium"/>
                <a:ea typeface="Arial" panose="020B0604020202020204" pitchFamily="34" charset="0"/>
              </a:rPr>
              <a:t>Ybi</a:t>
            </a:r>
            <a:r>
              <a:rPr lang="pt-BR" sz="2800" b="0" dirty="0">
                <a:effectLst/>
                <a:latin typeface="GTEestiDisplay-Medium"/>
                <a:ea typeface="Arial" panose="020B0604020202020204" pitchFamily="34" charset="0"/>
              </a:rPr>
              <a:t>. Dedicamos este ano a olhar para dentro: para o que fizemos até então, para as pessoas que ajudamos, para os voluntários que mobilizamos, para a causa que abraçamos. Não tivemos receio de nos usar olhos críticos. Estamos usando da melhor forma os recursos que temos? Estamos fazendo as escolhas certas? E as perguntas? </a:t>
            </a:r>
          </a:p>
          <a:p>
            <a:pPr algn="l">
              <a:lnSpc>
                <a:spcPct val="115000"/>
              </a:lnSpc>
            </a:pPr>
            <a:r>
              <a:rPr lang="pt-BR" sz="2800" b="0" dirty="0">
                <a:effectLst/>
                <a:latin typeface="GTEestiDisplay-Medium"/>
                <a:ea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</a:pPr>
            <a:r>
              <a:rPr lang="pt-BR" sz="2800" b="0" dirty="0">
                <a:effectLst/>
                <a:latin typeface="GTEestiDisplay-Medium"/>
                <a:ea typeface="Arial" panose="020B0604020202020204" pitchFamily="34" charset="0"/>
              </a:rPr>
              <a:t>Dessas reflexões surgiu a necessidade de organizar a casa, de uma forma como nunca tínhamos tentado antes. Criamos um conselho fiscal e um conselho consultivo. O objetivo é continuar trabalhando para atender mais e melhor. Para isso, nós também temos de nos aprimorar. </a:t>
            </a:r>
          </a:p>
          <a:p>
            <a:pPr algn="l">
              <a:lnSpc>
                <a:spcPct val="115000"/>
              </a:lnSpc>
            </a:pPr>
            <a:r>
              <a:rPr lang="pt-BR" sz="2800" b="0" dirty="0">
                <a:effectLst/>
                <a:latin typeface="GTEestiDisplay-Medium"/>
                <a:ea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</a:pPr>
            <a:r>
              <a:rPr lang="pt-BR" sz="2800" b="0" dirty="0">
                <a:effectLst/>
                <a:latin typeface="GTEestiDisplay-Medium"/>
                <a:ea typeface="Arial" panose="020B0604020202020204" pitchFamily="34" charset="0"/>
              </a:rPr>
              <a:t>Nada disso tirou o foco do nosso dia-a-dia, da causa e das pessoas que nos inspiram. Com o Novos Sonhos, levamos arte, formação e alimentação a centenas de jovens e crianças da </a:t>
            </a:r>
            <a:r>
              <a:rPr lang="pt-BR" sz="2800" b="0" dirty="0" err="1">
                <a:effectLst/>
                <a:latin typeface="GTEestiDisplay-Medium"/>
                <a:ea typeface="Arial" panose="020B0604020202020204" pitchFamily="34" charset="0"/>
              </a:rPr>
              <a:t>cracolândia</a:t>
            </a:r>
            <a:r>
              <a:rPr lang="pt-BR" sz="2800" b="0" dirty="0">
                <a:effectLst/>
                <a:latin typeface="GTEestiDisplay-Medium"/>
                <a:ea typeface="Arial" panose="020B0604020202020204" pitchFamily="34" charset="0"/>
              </a:rPr>
              <a:t>, na região central da cidade de São Paulo; com o projeto Água para Todos, perfuramos dois poços na região de Quijingue, no interior da Bahia,  a mais de 300 quilômetros. Em um dos povoados, a falta de energia elétrica nos fez usar </a:t>
            </a:r>
            <a:r>
              <a:rPr lang="pt-BR" sz="2800" b="0" dirty="0" err="1">
                <a:effectLst/>
                <a:latin typeface="GTEestiDisplay-Medium"/>
                <a:ea typeface="Arial" panose="020B0604020202020204" pitchFamily="34" charset="0"/>
              </a:rPr>
              <a:t>cataventos</a:t>
            </a:r>
            <a:r>
              <a:rPr lang="pt-BR" sz="2800" b="0" dirty="0">
                <a:effectLst/>
                <a:latin typeface="GTEestiDisplay-Medium"/>
                <a:ea typeface="Arial" panose="020B0604020202020204" pitchFamily="34" charset="0"/>
              </a:rPr>
              <a:t> no processo de construção do poço. Valeu a pena cada improviso, cada esforço em busca de uma nova solução, como sempre vale. </a:t>
            </a:r>
          </a:p>
          <a:p>
            <a:pPr algn="l">
              <a:lnSpc>
                <a:spcPct val="115000"/>
              </a:lnSpc>
            </a:pPr>
            <a:r>
              <a:rPr lang="pt-BR" sz="2800" b="0" dirty="0">
                <a:effectLst/>
                <a:latin typeface="GTEestiDisplay-Medium"/>
                <a:ea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</a:pPr>
            <a:r>
              <a:rPr lang="pt-BR" sz="2800" b="0" dirty="0">
                <a:effectLst/>
                <a:latin typeface="GTEestiDisplay-Medium"/>
                <a:ea typeface="Arial" panose="020B0604020202020204" pitchFamily="34" charset="0"/>
              </a:rPr>
              <a:t>Entramos em 2020 calibrados inicialmente para ampliar e aperfeiçoar o nosso atendimento. Em pouco tempo, descobrimos que este novo ano pediria de nós mudança de tática, redesenho. Foi o que fizemos e a agilidade de resposta que tivemos se deu à lapidação feita ao longo de 2019. Foi um grande ano. </a:t>
            </a:r>
          </a:p>
        </p:txBody>
      </p:sp>
      <p:sp>
        <p:nvSpPr>
          <p:cNvPr id="3" name="O Instituto">
            <a:extLst>
              <a:ext uri="{FF2B5EF4-FFF2-40B4-BE49-F238E27FC236}">
                <a16:creationId xmlns:a16="http://schemas.microsoft.com/office/drawing/2014/main" id="{1C1844EB-6C9D-47F1-94F2-BED73013A642}"/>
              </a:ext>
            </a:extLst>
          </p:cNvPr>
          <p:cNvSpPr txBox="1"/>
          <p:nvPr/>
        </p:nvSpPr>
        <p:spPr>
          <a:xfrm>
            <a:off x="1999605" y="1127905"/>
            <a:ext cx="5932833" cy="4349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r>
              <a:rPr lang="pt-BR" b="1" dirty="0"/>
              <a:t>Palavra da Presidente</a:t>
            </a:r>
          </a:p>
          <a:p>
            <a:r>
              <a:rPr lang="pt-BR" sz="4800" b="1" dirty="0"/>
              <a:t>Ano de Aparar Arestas</a:t>
            </a:r>
          </a:p>
          <a:p>
            <a:r>
              <a:rPr lang="pt-BR" sz="4800" b="1" dirty="0"/>
              <a:t>Renata de Paula David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236640233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530" y="-2964806"/>
            <a:ext cx="25784860" cy="1964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8054" y="6544071"/>
            <a:ext cx="627857" cy="62785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www.insitutoybi.org"/>
          <p:cNvSpPr txBox="1"/>
          <p:nvPr/>
        </p:nvSpPr>
        <p:spPr>
          <a:xfrm>
            <a:off x="12550254" y="6515099"/>
            <a:ext cx="4355653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 b="0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lvl1pPr>
          </a:lstStyle>
          <a:p>
            <a:r>
              <a:t>www.insitutoybi.org</a:t>
            </a:r>
          </a:p>
        </p:txBody>
      </p:sp>
      <p:sp>
        <p:nvSpPr>
          <p:cNvPr id="213" name="@institutoybi"/>
          <p:cNvSpPr txBox="1"/>
          <p:nvPr/>
        </p:nvSpPr>
        <p:spPr>
          <a:xfrm>
            <a:off x="18189437" y="6515099"/>
            <a:ext cx="2895093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 b="0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lvl1pPr>
          </a:lstStyle>
          <a:p>
            <a:r>
              <a:t>@institutoybi</a:t>
            </a: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725" y="5372100"/>
            <a:ext cx="5314950" cy="297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50613">
            <a:off x="2915141" y="6770545"/>
            <a:ext cx="15148783" cy="11541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37491">
            <a:off x="-999904" y="9143386"/>
            <a:ext cx="7700363" cy="770036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O Instituto"/>
          <p:cNvSpPr txBox="1"/>
          <p:nvPr/>
        </p:nvSpPr>
        <p:spPr>
          <a:xfrm>
            <a:off x="2415241" y="1614997"/>
            <a:ext cx="5932833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r>
              <a:rPr lang="pt-BR" b="1" dirty="0"/>
              <a:t>Quem Somos</a:t>
            </a:r>
            <a:endParaRPr b="1" dirty="0"/>
          </a:p>
        </p:txBody>
      </p:sp>
      <p:sp>
        <p:nvSpPr>
          <p:cNvPr id="51" name="Fundadora e CEO do Instituto YBI, entidade sem fins lucrativos que desenvolve ações sociais de resgate à cidadania, acesso à recursos básicos e transformação em áreas desfavorecidas do Brasil. Patrona de inúmeras ações sociais, intervenções filantrópicas"/>
          <p:cNvSpPr txBox="1"/>
          <p:nvPr/>
        </p:nvSpPr>
        <p:spPr>
          <a:xfrm>
            <a:off x="14026494" y="1248411"/>
            <a:ext cx="8908279" cy="81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4200"/>
              </a:lnSpc>
              <a:defRPr b="0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 Eesti Display Light"/>
              </a:rPr>
              <a:t>O Instituto YBI, que em tupi guarani significa “chão”, nasceu em 2017 e foi fundado por Renata de Paula David. Seu propósito é promover ações sociais e ser exemplo e inspiração para as </a:t>
            </a:r>
            <a:r>
              <a:rPr lang="pt-BR" sz="4000" dirty="0" err="1">
                <a:latin typeface="GT Eesti Display Light"/>
              </a:rPr>
              <a:t>ONG’s</a:t>
            </a:r>
            <a:r>
              <a:rPr lang="pt-BR" sz="4000" dirty="0">
                <a:latin typeface="GT Eesti Display Light"/>
              </a:rPr>
              <a:t> que atuam no setor. O Instituto dá suporte a projetos importantes de educação de valorização do ser humano. Responsável por ações que mitigam a vulnerabilidade social, administra doações de pessoas físicas e empresas com total transparência, executando campanhas feitas à medida, que atendem as necessidades de cada projeto.</a:t>
            </a:r>
          </a:p>
          <a:p>
            <a:pPr algn="l">
              <a:lnSpc>
                <a:spcPts val="4200"/>
              </a:lnSpc>
              <a:defRPr b="0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33332">
            <a:off x="-533092" y="4646211"/>
            <a:ext cx="13267806" cy="1010880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UA FUNDADORA"/>
          <p:cNvSpPr txBox="1"/>
          <p:nvPr/>
        </p:nvSpPr>
        <p:spPr>
          <a:xfrm>
            <a:off x="2282614" y="479940"/>
            <a:ext cx="763639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6000" b="0" spc="30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r>
              <a:rPr lang="pt-BR" sz="9000" b="1" dirty="0"/>
              <a:t>Sua</a:t>
            </a:r>
            <a:r>
              <a:rPr lang="pt-BR" sz="9000" dirty="0"/>
              <a:t> </a:t>
            </a:r>
            <a:r>
              <a:rPr lang="pt-BR" sz="9000" b="1" dirty="0"/>
              <a:t>Fundadora</a:t>
            </a:r>
          </a:p>
        </p:txBody>
      </p:sp>
      <p:sp>
        <p:nvSpPr>
          <p:cNvPr id="55" name="Fundadora e CEO do Instituto YBI, entidade sem fins lucrativos que desenvolve ações sociais de resgate à cidadania, acesso à recursos básicos e transformação em áreas desfavorecidas do Brasil. Patrona de inúmeras ações sociais, intervenções filantrópicas"/>
          <p:cNvSpPr txBox="1"/>
          <p:nvPr/>
        </p:nvSpPr>
        <p:spPr>
          <a:xfrm>
            <a:off x="13599658" y="1916230"/>
            <a:ext cx="10409222" cy="645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Renata De Paula David</a:t>
            </a:r>
            <a:r>
              <a:rPr sz="4000" dirty="0">
                <a:latin typeface="GT Eesti Display Light"/>
              </a:rPr>
              <a:t>, </a:t>
            </a:r>
            <a:r>
              <a:rPr sz="4000" dirty="0" err="1">
                <a:latin typeface="GT Eesti Display Light"/>
              </a:rPr>
              <a:t>uma</a:t>
            </a:r>
            <a:r>
              <a:rPr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empreendedora</a:t>
            </a:r>
            <a:r>
              <a:rPr sz="4000" dirty="0">
                <a:latin typeface="GT Eesti Display Light"/>
              </a:rPr>
              <a:t> social que</a:t>
            </a:r>
            <a:r>
              <a:rPr lang="pt-BR"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ao</a:t>
            </a:r>
            <a:r>
              <a:rPr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longo</a:t>
            </a:r>
            <a:r>
              <a:rPr sz="4000" dirty="0">
                <a:latin typeface="GT Eesti Display Light"/>
              </a:rPr>
              <a:t> de sua </a:t>
            </a:r>
            <a:r>
              <a:rPr sz="4000" dirty="0" err="1">
                <a:latin typeface="GT Eesti Display Light"/>
              </a:rPr>
              <a:t>vida</a:t>
            </a:r>
            <a:r>
              <a:rPr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sempre</a:t>
            </a:r>
            <a:r>
              <a:rPr sz="4000" dirty="0">
                <a:latin typeface="GT Eesti Display Light"/>
              </a:rPr>
              <a:t> se </a:t>
            </a:r>
            <a:r>
              <a:rPr sz="4000" dirty="0" err="1">
                <a:latin typeface="GT Eesti Display Light"/>
              </a:rPr>
              <a:t>mobilizou</a:t>
            </a:r>
            <a:r>
              <a:rPr sz="4000" dirty="0">
                <a:latin typeface="GT Eesti Display Light"/>
              </a:rPr>
              <a:t> de forma </a:t>
            </a:r>
            <a:r>
              <a:rPr sz="4000" dirty="0" err="1">
                <a:latin typeface="GT Eesti Display Light"/>
              </a:rPr>
              <a:t>ativa</a:t>
            </a:r>
            <a:r>
              <a:rPr lang="pt-BR"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pelas</a:t>
            </a:r>
            <a:r>
              <a:rPr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causas</a:t>
            </a:r>
            <a:r>
              <a:rPr sz="4000" dirty="0">
                <a:latin typeface="GT Eesti Display Light"/>
              </a:rPr>
              <a:t> que </a:t>
            </a:r>
            <a:r>
              <a:rPr sz="4000" dirty="0" err="1">
                <a:latin typeface="GT Eesti Display Light"/>
              </a:rPr>
              <a:t>abraçava</a:t>
            </a:r>
            <a:r>
              <a:rPr sz="4000" dirty="0">
                <a:latin typeface="GT Eesti Display Light"/>
              </a:rPr>
              <a:t>, </a:t>
            </a:r>
            <a:r>
              <a:rPr sz="4000" dirty="0" err="1">
                <a:latin typeface="GT Eesti Display Light"/>
              </a:rPr>
              <a:t>concretizou</a:t>
            </a:r>
            <a:r>
              <a:rPr sz="4000" dirty="0">
                <a:latin typeface="GT Eesti Display Light"/>
              </a:rPr>
              <a:t> um </a:t>
            </a:r>
            <a:r>
              <a:rPr sz="4000" dirty="0" err="1">
                <a:latin typeface="GT Eesti Display Light"/>
              </a:rPr>
              <a:t>desejo</a:t>
            </a:r>
            <a:r>
              <a:rPr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antigo</a:t>
            </a:r>
            <a:br>
              <a:rPr sz="4000" dirty="0">
                <a:latin typeface="GT Eesti Display Light"/>
              </a:rPr>
            </a:br>
            <a:r>
              <a:rPr sz="4000" dirty="0">
                <a:latin typeface="GT Eesti Display Light"/>
              </a:rPr>
              <a:t>de </a:t>
            </a:r>
            <a:r>
              <a:rPr sz="4000" dirty="0" err="1">
                <a:latin typeface="GT Eesti Display Light"/>
              </a:rPr>
              <a:t>transformar</a:t>
            </a:r>
            <a:r>
              <a:rPr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seus</a:t>
            </a:r>
            <a:r>
              <a:rPr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diversos</a:t>
            </a:r>
            <a:r>
              <a:rPr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esforços</a:t>
            </a:r>
            <a:r>
              <a:rPr sz="4000" dirty="0">
                <a:latin typeface="GT Eesti Display Light"/>
              </a:rPr>
              <a:t> de </a:t>
            </a:r>
            <a:r>
              <a:rPr sz="4000" dirty="0" err="1">
                <a:latin typeface="GT Eesti Display Light"/>
              </a:rPr>
              <a:t>responsabilidade</a:t>
            </a:r>
            <a:r>
              <a:rPr sz="4000" dirty="0">
                <a:latin typeface="GT Eesti Display Light"/>
              </a:rPr>
              <a:t> social </a:t>
            </a:r>
            <a:r>
              <a:rPr sz="4000" dirty="0" err="1">
                <a:latin typeface="GT Eesti Display Light"/>
              </a:rPr>
              <a:t>ao</a:t>
            </a:r>
            <a:r>
              <a:rPr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longo</a:t>
            </a:r>
            <a:r>
              <a:rPr sz="4000" dirty="0">
                <a:latin typeface="GT Eesti Display Light"/>
              </a:rPr>
              <a:t> de sua </a:t>
            </a:r>
            <a:r>
              <a:rPr sz="4000" dirty="0" err="1">
                <a:latin typeface="GT Eesti Display Light"/>
              </a:rPr>
              <a:t>vida</a:t>
            </a:r>
            <a:r>
              <a:rPr sz="4000" dirty="0">
                <a:latin typeface="GT Eesti Display Light"/>
              </a:rPr>
              <a:t>, num</a:t>
            </a:r>
            <a:r>
              <a:rPr lang="pt-BR" sz="4000" dirty="0">
                <a:latin typeface="GT Eesti Display Light"/>
              </a:rPr>
              <a:t>a</a:t>
            </a:r>
            <a:r>
              <a:rPr sz="4000" dirty="0">
                <a:latin typeface="GT Eesti Display Light"/>
              </a:rPr>
              <a:t> </a:t>
            </a:r>
            <a:r>
              <a:rPr lang="pt-BR" sz="4000" dirty="0">
                <a:latin typeface="GT Eesti Display Light"/>
              </a:rPr>
              <a:t>organização</a:t>
            </a:r>
            <a:r>
              <a:rPr sz="4000" dirty="0">
                <a:latin typeface="GT Eesti Display Light"/>
              </a:rPr>
              <a:t> formal e </a:t>
            </a:r>
            <a:r>
              <a:rPr sz="4000" dirty="0" err="1">
                <a:latin typeface="GT Eesti Display Light"/>
              </a:rPr>
              <a:t>profissional</a:t>
            </a:r>
            <a:r>
              <a:rPr sz="4000" dirty="0">
                <a:latin typeface="GT Eesti Display Light"/>
              </a:rPr>
              <a:t>. </a:t>
            </a: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sz="4000" dirty="0">
              <a:latin typeface="GT Eesti Display Light"/>
            </a:endParaRPr>
          </a:p>
          <a:p>
            <a:pPr algn="l" defTabSz="914400">
              <a:lnSpc>
                <a:spcPts val="3800"/>
              </a:lnSpc>
              <a:tabLst>
                <a:tab pos="571500" algn="l"/>
                <a:tab pos="1155700" algn="l"/>
                <a:tab pos="1739900" algn="l"/>
                <a:tab pos="2324100" algn="l"/>
                <a:tab pos="2908300" algn="l"/>
                <a:tab pos="3479800" algn="l"/>
                <a:tab pos="4064000" algn="l"/>
                <a:tab pos="4648200" algn="l"/>
                <a:tab pos="5232400" algn="l"/>
                <a:tab pos="5816600" algn="l"/>
                <a:tab pos="6388100" algn="l"/>
                <a:tab pos="6972300" algn="l"/>
                <a:tab pos="7556500" algn="l"/>
                <a:tab pos="8140700" algn="l"/>
                <a:tab pos="8724900" algn="l"/>
                <a:tab pos="9296400" algn="l"/>
              </a:tabLst>
              <a:defRPr b="0" spc="59">
                <a:solidFill>
                  <a:srgbClr val="262626"/>
                </a:solidFill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sz="4000" dirty="0" err="1">
                <a:latin typeface="GT Eesti Display Light"/>
              </a:rPr>
              <a:t>Além</a:t>
            </a:r>
            <a:r>
              <a:rPr sz="4000" dirty="0">
                <a:latin typeface="GT Eesti Display Light"/>
              </a:rPr>
              <a:t> da </a:t>
            </a:r>
            <a:r>
              <a:rPr sz="4000" dirty="0" err="1">
                <a:latin typeface="GT Eesti Display Light"/>
              </a:rPr>
              <a:t>preocupação</a:t>
            </a:r>
            <a:r>
              <a:rPr sz="4000" dirty="0">
                <a:latin typeface="GT Eesti Display Light"/>
              </a:rPr>
              <a:t> com a </a:t>
            </a:r>
            <a:r>
              <a:rPr sz="4000" dirty="0" err="1">
                <a:latin typeface="GT Eesti Display Light"/>
              </a:rPr>
              <a:t>valorização</a:t>
            </a:r>
            <a:r>
              <a:rPr sz="4000" dirty="0">
                <a:latin typeface="GT Eesti Display Light"/>
              </a:rPr>
              <a:t> do ser </a:t>
            </a:r>
            <a:r>
              <a:rPr sz="4000" dirty="0" err="1">
                <a:latin typeface="GT Eesti Display Light"/>
              </a:rPr>
              <a:t>humano</a:t>
            </a:r>
            <a:r>
              <a:rPr lang="pt-BR" sz="4000" dirty="0">
                <a:latin typeface="GT Eesti Display Light"/>
              </a:rPr>
              <a:t> </a:t>
            </a:r>
            <a:r>
              <a:rPr sz="4000" dirty="0">
                <a:latin typeface="GT Eesti Display Light"/>
              </a:rPr>
              <a:t>por </a:t>
            </a:r>
            <a:r>
              <a:rPr sz="4000" dirty="0" err="1">
                <a:latin typeface="GT Eesti Display Light"/>
              </a:rPr>
              <a:t>meio</a:t>
            </a:r>
            <a:r>
              <a:rPr sz="4000" dirty="0">
                <a:latin typeface="GT Eesti Display Light"/>
              </a:rPr>
              <a:t> de </a:t>
            </a:r>
            <a:r>
              <a:rPr sz="4000" dirty="0" err="1">
                <a:latin typeface="GT Eesti Display Light"/>
              </a:rPr>
              <a:t>projetos</a:t>
            </a:r>
            <a:r>
              <a:rPr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sociais</a:t>
            </a:r>
            <a:r>
              <a:rPr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também</a:t>
            </a:r>
            <a:r>
              <a:rPr sz="4000" dirty="0">
                <a:latin typeface="GT Eesti Display Light"/>
              </a:rPr>
              <a:t> é </a:t>
            </a:r>
            <a:r>
              <a:rPr sz="4000" dirty="0" err="1">
                <a:latin typeface="GT Eesti Display Light"/>
              </a:rPr>
              <a:t>apaixonada</a:t>
            </a:r>
            <a:r>
              <a:rPr sz="4000" dirty="0">
                <a:latin typeface="GT Eesti Display Light"/>
              </a:rPr>
              <a:t> pela </a:t>
            </a:r>
            <a:r>
              <a:rPr sz="4000" dirty="0" err="1">
                <a:latin typeface="GT Eesti Display Light"/>
              </a:rPr>
              <a:t>arte</a:t>
            </a:r>
            <a:r>
              <a:rPr sz="4000" dirty="0">
                <a:latin typeface="GT Eesti Display Light"/>
              </a:rPr>
              <a:t>, </a:t>
            </a:r>
            <a:r>
              <a:rPr sz="4000" dirty="0" err="1">
                <a:latin typeface="GT Eesti Display Light"/>
              </a:rPr>
              <a:t>sendo</a:t>
            </a:r>
            <a:r>
              <a:rPr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patrona</a:t>
            </a:r>
            <a:r>
              <a:rPr sz="4000" dirty="0">
                <a:latin typeface="GT Eesti Display Light"/>
              </a:rPr>
              <a:t> de </a:t>
            </a:r>
            <a:r>
              <a:rPr sz="4000" dirty="0" err="1">
                <a:latin typeface="GT Eesti Display Light"/>
              </a:rPr>
              <a:t>várias</a:t>
            </a:r>
            <a:r>
              <a:rPr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entidades</a:t>
            </a:r>
            <a:r>
              <a:rPr sz="4000" dirty="0">
                <a:latin typeface="GT Eesti Display Light"/>
              </a:rPr>
              <a:t> </a:t>
            </a:r>
            <a:r>
              <a:rPr sz="4000" dirty="0" err="1">
                <a:latin typeface="GT Eesti Display Light"/>
              </a:rPr>
              <a:t>em</a:t>
            </a:r>
            <a:r>
              <a:rPr sz="4000" dirty="0">
                <a:latin typeface="GT Eesti Display Light"/>
              </a:rPr>
              <a:t> São Paulo </a:t>
            </a:r>
            <a:r>
              <a:rPr sz="4000" dirty="0" err="1">
                <a:latin typeface="GT Eesti Display Light"/>
              </a:rPr>
              <a:t>como</a:t>
            </a:r>
            <a:r>
              <a:rPr sz="4000" dirty="0">
                <a:latin typeface="GT Eesti Display Light"/>
              </a:rPr>
              <a:t> </a:t>
            </a:r>
            <a:r>
              <a:rPr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Pinacoteca</a:t>
            </a:r>
            <a:r>
              <a:rPr sz="4000" dirty="0">
                <a:latin typeface="GT Eesti Display Light"/>
              </a:rPr>
              <a:t>, </a:t>
            </a:r>
            <a:r>
              <a:rPr sz="4000" dirty="0" err="1">
                <a:latin typeface="GT Eesti Display Light"/>
                <a:ea typeface="GTEestiDisplay-Medium"/>
                <a:cs typeface="GTEestiDisplay-Medium"/>
                <a:sym typeface="GTEestiDisplay-Medium"/>
              </a:rPr>
              <a:t>Museu</a:t>
            </a:r>
            <a:r>
              <a:rPr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 de </a:t>
            </a:r>
            <a:r>
              <a:rPr sz="4000" dirty="0" err="1">
                <a:latin typeface="GT Eesti Display Light"/>
                <a:ea typeface="GTEestiDisplay-Medium"/>
                <a:cs typeface="GTEestiDisplay-Medium"/>
                <a:sym typeface="GTEestiDisplay-Medium"/>
              </a:rPr>
              <a:t>Arte</a:t>
            </a:r>
            <a:r>
              <a:rPr sz="4000" dirty="0">
                <a:latin typeface="GT Eesti Display Light"/>
                <a:ea typeface="GTEestiDisplay-Medium"/>
                <a:cs typeface="GTEestiDisplay-Medium"/>
                <a:sym typeface="GTEestiDisplay-Medium"/>
              </a:rPr>
              <a:t> </a:t>
            </a:r>
            <a:r>
              <a:rPr sz="4000" dirty="0" err="1">
                <a:latin typeface="GT Eesti Display Light"/>
                <a:ea typeface="GTEestiDisplay-Medium"/>
                <a:cs typeface="GTEestiDisplay-Medium"/>
                <a:sym typeface="GTEestiDisplay-Medium"/>
              </a:rPr>
              <a:t>Moderna</a:t>
            </a:r>
            <a:r>
              <a:rPr sz="4000" dirty="0">
                <a:latin typeface="GT Eesti Display Light"/>
              </a:rPr>
              <a:t> e </a:t>
            </a:r>
            <a:r>
              <a:rPr sz="4000" dirty="0" err="1">
                <a:latin typeface="GT Eesti Display Light"/>
                <a:ea typeface="GTEestiDisplay-Medium"/>
                <a:cs typeface="GTEestiDisplay-Medium"/>
                <a:sym typeface="GTEestiDisplay-Medium"/>
              </a:rPr>
              <a:t>Masp</a:t>
            </a:r>
            <a:r>
              <a:rPr sz="3200" dirty="0">
                <a:latin typeface="GT Eesti Display Light"/>
              </a:rPr>
              <a:t>.</a:t>
            </a:r>
          </a:p>
        </p:txBody>
      </p:sp>
      <p:pic>
        <p:nvPicPr>
          <p:cNvPr id="5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04" y="3641871"/>
            <a:ext cx="9026668" cy="13539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"/>
          <p:cNvSpPr/>
          <p:nvPr/>
        </p:nvSpPr>
        <p:spPr>
          <a:xfrm>
            <a:off x="793" y="-25400"/>
            <a:ext cx="11915280" cy="13766800"/>
          </a:xfrm>
          <a:prstGeom prst="rect">
            <a:avLst/>
          </a:prstGeom>
          <a:solidFill>
            <a:srgbClr val="C3FCB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Diretoria e Conselho Fiscal"/>
          <p:cNvSpPr txBox="1"/>
          <p:nvPr/>
        </p:nvSpPr>
        <p:spPr>
          <a:xfrm>
            <a:off x="2612505" y="4025900"/>
            <a:ext cx="5932833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lang="pt-BR" dirty="0">
                <a:latin typeface="GTEestiDisplay-Medium"/>
              </a:rPr>
              <a:t>Gestão </a:t>
            </a:r>
            <a:r>
              <a:rPr dirty="0" err="1">
                <a:latin typeface="GTEestiDisplay-Medium"/>
              </a:rPr>
              <a:t>Diretoria</a:t>
            </a:r>
            <a:br>
              <a:rPr dirty="0">
                <a:latin typeface="GTEestiDisplay-Medium"/>
              </a:rPr>
            </a:br>
            <a:r>
              <a:rPr dirty="0">
                <a:latin typeface="GTEestiDisplay-Medium"/>
              </a:rPr>
              <a:t>e </a:t>
            </a:r>
            <a:r>
              <a:rPr dirty="0" err="1">
                <a:latin typeface="GTEestiDisplay-Medium"/>
              </a:rPr>
              <a:t>Conselho</a:t>
            </a:r>
            <a:br>
              <a:rPr dirty="0">
                <a:latin typeface="GTEestiDisplay-Medium"/>
              </a:rPr>
            </a:br>
            <a:r>
              <a:rPr dirty="0">
                <a:latin typeface="GTEestiDisplay-Medium"/>
              </a:rPr>
              <a:t>Fiscal</a:t>
            </a:r>
          </a:p>
        </p:txBody>
      </p:sp>
      <p:sp>
        <p:nvSpPr>
          <p:cNvPr id="60" name="Fundadora e CEO do Instituto YBI, entidade sem fins lucrativos que desenvolve ações sociais de resgate à cidadania, acesso à recursos básicos e transformação em áreas desfavorecidas do Brasil. Patrona de inúmeras ações sociais, intervenções filantrópicas"/>
          <p:cNvSpPr txBox="1"/>
          <p:nvPr/>
        </p:nvSpPr>
        <p:spPr>
          <a:xfrm>
            <a:off x="13893144" y="4047171"/>
            <a:ext cx="8908279" cy="602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ts val="4200"/>
              </a:lnSpc>
              <a:defRPr b="0" spc="59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EestiDisplay-Medium"/>
              </a:rPr>
              <a:t>Presidente</a:t>
            </a:r>
          </a:p>
          <a:p>
            <a:pPr algn="l">
              <a:lnSpc>
                <a:spcPts val="4200"/>
              </a:lnSpc>
              <a:defRPr b="0" spc="59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lang="pt-BR" sz="4000" dirty="0">
                <a:latin typeface="GTEestiDisplay-Medium"/>
              </a:rPr>
              <a:t>RENATA DE PAULA DAVID</a:t>
            </a:r>
          </a:p>
          <a:p>
            <a:pPr algn="l">
              <a:lnSpc>
                <a:spcPts val="4200"/>
              </a:lnSpc>
              <a:defRPr b="0" spc="59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lang="pt-BR" sz="4000" dirty="0">
              <a:latin typeface="GTEestiDisplay-Medium"/>
            </a:endParaRPr>
          </a:p>
          <a:p>
            <a:pPr algn="l">
              <a:lnSpc>
                <a:spcPts val="4200"/>
              </a:lnSpc>
              <a:defRPr b="0" spc="59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EestiDisplay-Medium"/>
              </a:rPr>
              <a:t>Diretora Administrativa Financeira</a:t>
            </a:r>
          </a:p>
          <a:p>
            <a:pPr algn="l">
              <a:lnSpc>
                <a:spcPts val="4200"/>
              </a:lnSpc>
              <a:defRPr b="0" spc="59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lang="pt-BR" sz="4000" dirty="0">
                <a:latin typeface="GTEestiDisplay-Medium"/>
              </a:rPr>
              <a:t>FLÁVIA GONÇALVES FERREIRA</a:t>
            </a:r>
          </a:p>
          <a:p>
            <a:pPr algn="l">
              <a:lnSpc>
                <a:spcPts val="4200"/>
              </a:lnSpc>
              <a:defRPr b="0" spc="59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lang="pt-BR" sz="4000" dirty="0">
              <a:latin typeface="GTEestiDisplay-Medium"/>
            </a:endParaRPr>
          </a:p>
          <a:p>
            <a:pPr algn="l">
              <a:lnSpc>
                <a:spcPts val="4200"/>
              </a:lnSpc>
              <a:defRPr b="0" spc="59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>
                <a:latin typeface="GTEestiDisplay-Medium"/>
              </a:rPr>
              <a:t>Conselho Fiscal</a:t>
            </a:r>
          </a:p>
          <a:p>
            <a:pPr algn="l">
              <a:lnSpc>
                <a:spcPts val="4200"/>
              </a:lnSpc>
              <a:defRPr b="0" spc="59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lang="pt-BR" sz="4000" dirty="0">
                <a:latin typeface="GTEestiDisplay-Medium"/>
              </a:rPr>
              <a:t>ÉTORE FERREIRA DA SILVA</a:t>
            </a:r>
          </a:p>
          <a:p>
            <a:pPr algn="l">
              <a:lnSpc>
                <a:spcPts val="4200"/>
              </a:lnSpc>
              <a:defRPr b="0" spc="59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lang="pt-BR" sz="4000" dirty="0">
                <a:latin typeface="GTEestiDisplay-Medium"/>
              </a:rPr>
              <a:t>ELCIO DUDUCHI CARELI</a:t>
            </a:r>
          </a:p>
          <a:p>
            <a:pPr algn="l">
              <a:lnSpc>
                <a:spcPts val="4200"/>
              </a:lnSpc>
              <a:defRPr b="0" spc="59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lang="pt-BR" sz="4000" dirty="0">
                <a:latin typeface="GTEestiDisplay-Medium"/>
              </a:rPr>
              <a:t>MARCOS ROGÉRIO DE OLIVEIRA SANCHES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undadora e CEO do Instituto YBI, entidade sem fins lucrativos que desenvolve ações sociais de resgate à cidadania, acesso à recursos básicos e transformação em áreas desfavorecidas do Brasil. Patrona de inúmeras ações sociais, intervenções filantrópicas"/>
          <p:cNvSpPr txBox="1"/>
          <p:nvPr/>
        </p:nvSpPr>
        <p:spPr>
          <a:xfrm>
            <a:off x="2560646" y="7573913"/>
            <a:ext cx="7274268" cy="565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10000"/>
              </a:lnSpc>
              <a:defRPr sz="5000" b="0" spc="15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lang="pt-BR" sz="9000" dirty="0"/>
              <a:t>Visão</a:t>
            </a:r>
            <a:br>
              <a:rPr dirty="0"/>
            </a:br>
            <a:endParaRPr sz="4000" dirty="0">
              <a:latin typeface="GTEestiDisplay-Medium"/>
            </a:endParaRPr>
          </a:p>
          <a:p>
            <a:pPr algn="l">
              <a:lnSpc>
                <a:spcPct val="110000"/>
              </a:lnSpc>
              <a:defRPr sz="3500" b="0" spc="104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sz="4000" dirty="0" err="1">
                <a:latin typeface="GTEestiDisplay-Medium"/>
              </a:rPr>
              <a:t>Construir</a:t>
            </a:r>
            <a:r>
              <a:rPr sz="4000" dirty="0">
                <a:latin typeface="GTEestiDisplay-Medium"/>
              </a:rPr>
              <a:t> um </a:t>
            </a:r>
            <a:r>
              <a:rPr sz="4000" dirty="0" err="1">
                <a:latin typeface="GTEestiDisplay-Medium"/>
              </a:rPr>
              <a:t>futuro</a:t>
            </a:r>
            <a:r>
              <a:rPr sz="4000" dirty="0">
                <a:latin typeface="GTEestiDisplay-Medium"/>
              </a:rPr>
              <a:t> </a:t>
            </a:r>
            <a:r>
              <a:rPr sz="4000" dirty="0" err="1">
                <a:latin typeface="GTEestiDisplay-Medium"/>
              </a:rPr>
              <a:t>mais</a:t>
            </a:r>
            <a:r>
              <a:rPr sz="4000" dirty="0">
                <a:latin typeface="GTEestiDisplay-Medium"/>
              </a:rPr>
              <a:t> </a:t>
            </a:r>
            <a:r>
              <a:rPr sz="4000" dirty="0" err="1">
                <a:latin typeface="GTEestiDisplay-Medium"/>
              </a:rPr>
              <a:t>digno</a:t>
            </a:r>
            <a:r>
              <a:rPr sz="4000" dirty="0">
                <a:latin typeface="GTEestiDisplay-Medium"/>
              </a:rPr>
              <a:t> para </a:t>
            </a:r>
            <a:r>
              <a:rPr sz="4000" dirty="0" err="1">
                <a:latin typeface="GTEestiDisplay-Medium"/>
              </a:rPr>
              <a:t>populações</a:t>
            </a:r>
            <a:r>
              <a:rPr sz="4000" dirty="0">
                <a:latin typeface="GTEestiDisplay-Medium"/>
              </a:rPr>
              <a:t> </a:t>
            </a:r>
            <a:r>
              <a:rPr sz="4000" dirty="0" err="1">
                <a:latin typeface="GTEestiDisplay-Medium"/>
              </a:rPr>
              <a:t>em</a:t>
            </a:r>
            <a:r>
              <a:rPr sz="4000" dirty="0">
                <a:latin typeface="GTEestiDisplay-Medium"/>
              </a:rPr>
              <a:t> </a:t>
            </a:r>
            <a:r>
              <a:rPr sz="4000" dirty="0" err="1">
                <a:latin typeface="GTEestiDisplay-Medium"/>
              </a:rPr>
              <a:t>situação</a:t>
            </a:r>
            <a:r>
              <a:rPr sz="4000" dirty="0">
                <a:latin typeface="GTEestiDisplay-Medium"/>
              </a:rPr>
              <a:t> de </a:t>
            </a:r>
            <a:r>
              <a:rPr sz="4000" dirty="0" err="1">
                <a:latin typeface="GTEestiDisplay-Medium"/>
              </a:rPr>
              <a:t>vulnerabilidade</a:t>
            </a:r>
            <a:r>
              <a:rPr sz="4000" dirty="0">
                <a:latin typeface="GTEestiDisplay-Medium"/>
              </a:rPr>
              <a:t> </a:t>
            </a:r>
            <a:r>
              <a:rPr sz="4000" dirty="0" err="1">
                <a:latin typeface="GTEestiDisplay-Medium"/>
              </a:rPr>
              <a:t>apoiando</a:t>
            </a:r>
            <a:r>
              <a:rPr sz="4000" dirty="0">
                <a:latin typeface="GTEestiDisplay-Medium"/>
              </a:rPr>
              <a:t> </a:t>
            </a:r>
            <a:r>
              <a:rPr sz="4000" dirty="0" err="1">
                <a:latin typeface="GTEestiDisplay-Medium"/>
              </a:rPr>
              <a:t>projetos</a:t>
            </a:r>
            <a:r>
              <a:rPr sz="4000" dirty="0">
                <a:latin typeface="GTEestiDisplay-Medium"/>
              </a:rPr>
              <a:t> com </a:t>
            </a:r>
            <a:r>
              <a:rPr sz="4000" dirty="0" err="1">
                <a:latin typeface="GTEestiDisplay-Medium"/>
              </a:rPr>
              <a:t>impacto</a:t>
            </a:r>
            <a:r>
              <a:rPr sz="4000" dirty="0">
                <a:latin typeface="GTEestiDisplay-Medium"/>
              </a:rPr>
              <a:t> social </a:t>
            </a:r>
            <a:r>
              <a:rPr sz="4000" dirty="0" err="1">
                <a:latin typeface="GTEestiDisplay-Medium"/>
              </a:rPr>
              <a:t>transformador</a:t>
            </a:r>
            <a:r>
              <a:rPr dirty="0"/>
              <a:t>.</a:t>
            </a:r>
          </a:p>
        </p:txBody>
      </p:sp>
      <p:sp>
        <p:nvSpPr>
          <p:cNvPr id="64" name="Fundadora e CEO do Instituto YBI, entidade sem fins lucrativos que desenvolve ações sociais de resgate à cidadania, acesso à recursos básicos e transformação em áreas desfavorecidas do Brasil. Patrona de inúmeras ações sociais, intervenções filantrópicas"/>
          <p:cNvSpPr txBox="1"/>
          <p:nvPr/>
        </p:nvSpPr>
        <p:spPr>
          <a:xfrm>
            <a:off x="2560646" y="2388058"/>
            <a:ext cx="7208650" cy="446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10000"/>
              </a:lnSpc>
              <a:defRPr sz="5000" b="0" spc="15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lang="pt-BR" sz="9000" dirty="0"/>
              <a:t>Missão</a:t>
            </a:r>
            <a:br>
              <a:rPr dirty="0"/>
            </a:br>
            <a:endParaRPr dirty="0"/>
          </a:p>
          <a:p>
            <a:pPr algn="l">
              <a:lnSpc>
                <a:spcPct val="110000"/>
              </a:lnSpc>
              <a:defRPr sz="3500" b="0" spc="104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sz="4000" dirty="0"/>
              <a:t>Ser um </a:t>
            </a:r>
            <a:r>
              <a:rPr sz="4000" dirty="0" err="1"/>
              <a:t>porto</a:t>
            </a:r>
            <a:r>
              <a:rPr sz="4000" dirty="0"/>
              <a:t> para </a:t>
            </a:r>
            <a:r>
              <a:rPr sz="4000" dirty="0" err="1"/>
              <a:t>aceleração</a:t>
            </a:r>
            <a:br>
              <a:rPr sz="4000" dirty="0"/>
            </a:br>
            <a:r>
              <a:rPr sz="4000" dirty="0"/>
              <a:t>de </a:t>
            </a:r>
            <a:r>
              <a:rPr sz="4000" dirty="0" err="1"/>
              <a:t>projetos</a:t>
            </a:r>
            <a:r>
              <a:rPr sz="4000" dirty="0"/>
              <a:t> e </a:t>
            </a:r>
            <a:r>
              <a:rPr sz="4000" dirty="0" err="1"/>
              <a:t>ideias</a:t>
            </a:r>
            <a:r>
              <a:rPr sz="4000" dirty="0"/>
              <a:t> do </a:t>
            </a:r>
            <a:r>
              <a:rPr sz="4000" dirty="0" err="1"/>
              <a:t>bem</a:t>
            </a:r>
            <a:br>
              <a:rPr sz="4000" dirty="0"/>
            </a:br>
            <a:r>
              <a:rPr sz="4000" dirty="0"/>
              <a:t>no </a:t>
            </a:r>
            <a:r>
              <a:rPr sz="4000" dirty="0" err="1"/>
              <a:t>terceiro</a:t>
            </a:r>
            <a:r>
              <a:rPr sz="4000" dirty="0"/>
              <a:t> </a:t>
            </a:r>
            <a:r>
              <a:rPr sz="4000" dirty="0" err="1"/>
              <a:t>setor</a:t>
            </a:r>
            <a:r>
              <a:rPr sz="4000" dirty="0"/>
              <a:t>.</a:t>
            </a:r>
          </a:p>
        </p:txBody>
      </p:sp>
      <p:sp>
        <p:nvSpPr>
          <p:cNvPr id="65" name="Fundadora e CEO do Instituto YBI, entidade sem fins lucrativos que desenvolve ações sociais de resgate à cidadania, acesso à recursos básicos e transformação em áreas desfavorecidas do Brasil. Patrona de inúmeras ações sociais, intervenções filantrópicas"/>
          <p:cNvSpPr txBox="1"/>
          <p:nvPr/>
        </p:nvSpPr>
        <p:spPr>
          <a:xfrm>
            <a:off x="11231516" y="2616658"/>
            <a:ext cx="6766380" cy="10028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5000" b="0" spc="15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lang="pt-BR" sz="9000" dirty="0"/>
              <a:t>Valores</a:t>
            </a:r>
          </a:p>
          <a:p>
            <a:pPr algn="l">
              <a:defRPr sz="3500" b="0" spc="104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endParaRPr lang="pt-BR" dirty="0"/>
          </a:p>
          <a:p>
            <a:pPr algn="l">
              <a:defRPr sz="3500" b="0" spc="104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noProof="1">
                <a:latin typeface="GTEestiDisplay-Medium"/>
                <a:ea typeface="GTEestiDisplay-Medium"/>
                <a:cs typeface="GTEestiDisplay-Medium"/>
                <a:sym typeface="GTEestiDisplay-Medium"/>
              </a:rPr>
              <a:t>Valorização</a:t>
            </a:r>
            <a:r>
              <a:rPr lang="pt-BR" sz="4000" dirty="0"/>
              <a:t> do ser</a:t>
            </a:r>
            <a:br>
              <a:rPr lang="pt-BR" sz="4000" dirty="0"/>
            </a:br>
            <a:r>
              <a:rPr lang="pt-BR" sz="4000" dirty="0" err="1"/>
              <a:t>humano</a:t>
            </a:r>
            <a:r>
              <a:rPr lang="pt-BR" sz="4000" dirty="0"/>
              <a:t> e </a:t>
            </a:r>
            <a:r>
              <a:rPr lang="pt-BR" sz="4000" dirty="0" err="1"/>
              <a:t>suas</a:t>
            </a:r>
            <a:r>
              <a:rPr lang="pt-BR" sz="4000" dirty="0"/>
              <a:t> </a:t>
            </a:r>
            <a:r>
              <a:rPr lang="pt-BR" sz="4000" dirty="0" err="1"/>
              <a:t>habilidades</a:t>
            </a:r>
            <a:r>
              <a:rPr lang="pt-BR" sz="4000" dirty="0"/>
              <a:t>.</a:t>
            </a:r>
          </a:p>
          <a:p>
            <a:pPr algn="l">
              <a:defRPr sz="3500" b="0" spc="104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/>
              <a:t> </a:t>
            </a:r>
          </a:p>
          <a:p>
            <a:pPr algn="l">
              <a:defRPr sz="3500" b="0" spc="104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 err="1">
                <a:latin typeface="GTEestiDisplay-Medium"/>
                <a:ea typeface="GTEestiDisplay-Medium"/>
                <a:cs typeface="GTEestiDisplay-Medium"/>
                <a:sym typeface="GTEestiDisplay-Medium"/>
              </a:rPr>
              <a:t>Empoderamento</a:t>
            </a:r>
            <a:r>
              <a:rPr lang="pt-BR" sz="4000" dirty="0"/>
              <a:t> para</a:t>
            </a:r>
            <a:br>
              <a:rPr lang="pt-BR" sz="4000" dirty="0"/>
            </a:br>
            <a:r>
              <a:rPr lang="pt-BR" sz="4000" dirty="0" err="1"/>
              <a:t>uma</a:t>
            </a:r>
            <a:r>
              <a:rPr lang="pt-BR" sz="4000" dirty="0"/>
              <a:t> </a:t>
            </a:r>
            <a:r>
              <a:rPr lang="pt-BR" sz="4000" dirty="0" err="1"/>
              <a:t>vida</a:t>
            </a:r>
            <a:r>
              <a:rPr lang="pt-BR" sz="4000" dirty="0"/>
              <a:t> </a:t>
            </a:r>
            <a:r>
              <a:rPr lang="pt-BR" sz="4000" dirty="0" err="1"/>
              <a:t>digna</a:t>
            </a:r>
            <a:r>
              <a:rPr lang="pt-BR" sz="4000" dirty="0"/>
              <a:t>.</a:t>
            </a:r>
          </a:p>
          <a:p>
            <a:pPr algn="l">
              <a:defRPr sz="3500" b="0" spc="104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/>
              <a:t> </a:t>
            </a:r>
          </a:p>
          <a:p>
            <a:pPr algn="l">
              <a:defRPr sz="3500" b="0" spc="104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 err="1">
                <a:latin typeface="GTEestiDisplay-Medium"/>
                <a:ea typeface="GTEestiDisplay-Medium"/>
                <a:cs typeface="GTEestiDisplay-Medium"/>
                <a:sym typeface="GTEestiDisplay-Medium"/>
              </a:rPr>
              <a:t>Respeito</a:t>
            </a:r>
            <a:r>
              <a:rPr lang="pt-BR" sz="4000" dirty="0"/>
              <a:t> a </a:t>
            </a:r>
            <a:r>
              <a:rPr lang="pt-BR" sz="4000" dirty="0" err="1"/>
              <a:t>diversidade</a:t>
            </a:r>
            <a:r>
              <a:rPr lang="pt-BR" sz="4000" dirty="0"/>
              <a:t>. </a:t>
            </a:r>
          </a:p>
          <a:p>
            <a:pPr algn="l">
              <a:defRPr sz="3500" b="0" spc="104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/>
              <a:t> </a:t>
            </a:r>
          </a:p>
          <a:p>
            <a:pPr algn="l">
              <a:defRPr sz="3500" b="0" spc="104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 err="1">
                <a:latin typeface="GTEestiDisplay-Medium"/>
                <a:ea typeface="GTEestiDisplay-Medium"/>
                <a:cs typeface="GTEestiDisplay-Medium"/>
                <a:sym typeface="GTEestiDisplay-Medium"/>
              </a:rPr>
              <a:t>Acolhimento</a:t>
            </a:r>
            <a:br>
              <a:rPr lang="pt-BR" sz="4000" dirty="0">
                <a:latin typeface="GTEestiDisplay-Medium"/>
                <a:ea typeface="GTEestiDisplay-Medium"/>
                <a:cs typeface="GTEestiDisplay-Medium"/>
                <a:sym typeface="GTEestiDisplay-Medium"/>
              </a:rPr>
            </a:br>
            <a:r>
              <a:rPr lang="pt-BR" sz="4000" dirty="0"/>
              <a:t>dos </a:t>
            </a:r>
            <a:r>
              <a:rPr lang="pt-BR" sz="4000" dirty="0" err="1"/>
              <a:t>vulneráveis</a:t>
            </a:r>
            <a:r>
              <a:rPr lang="pt-BR" sz="4000" dirty="0"/>
              <a:t>.</a:t>
            </a:r>
          </a:p>
          <a:p>
            <a:pPr algn="l">
              <a:defRPr sz="3500" b="0" spc="104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lang="pt-BR" sz="4000" dirty="0"/>
          </a:p>
          <a:p>
            <a:pPr algn="l">
              <a:defRPr sz="3500" b="0" spc="104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r>
              <a:rPr lang="pt-BR" sz="4000" dirty="0" err="1">
                <a:latin typeface="GTEestiDisplay-Medium"/>
                <a:ea typeface="GTEestiDisplay-Medium"/>
                <a:cs typeface="GTEestiDisplay-Medium"/>
                <a:sym typeface="GTEestiDisplay-Medium"/>
              </a:rPr>
              <a:t>Transparência</a:t>
            </a:r>
            <a:r>
              <a:rPr lang="pt-BR" sz="4000" dirty="0"/>
              <a:t> para</a:t>
            </a:r>
            <a:br>
              <a:rPr lang="pt-BR" sz="4000" dirty="0"/>
            </a:br>
            <a:r>
              <a:rPr lang="pt-BR" sz="4000" dirty="0"/>
              <a:t>a </a:t>
            </a:r>
            <a:r>
              <a:rPr lang="pt-BR" sz="4000" dirty="0" err="1"/>
              <a:t>sociedade</a:t>
            </a:r>
            <a:r>
              <a:rPr lang="pt-BR" sz="4000" dirty="0"/>
              <a:t>.</a:t>
            </a:r>
          </a:p>
        </p:txBody>
      </p:sp>
      <p:pic>
        <p:nvPicPr>
          <p:cNvPr id="6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7355" y="5852160"/>
            <a:ext cx="6766380" cy="8571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9088" y="-2939808"/>
            <a:ext cx="11427963" cy="8791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9AD06DE0-2FE2-4F8B-8885-24514B983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9622" y="7981981"/>
            <a:ext cx="7962839" cy="7962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98CD534B-2731-4DDB-A612-FBEBE7C6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4402" y="3790756"/>
            <a:ext cx="8459538" cy="942636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ilares">
            <a:extLst>
              <a:ext uri="{FF2B5EF4-FFF2-40B4-BE49-F238E27FC236}">
                <a16:creationId xmlns:a16="http://schemas.microsoft.com/office/drawing/2014/main" id="{7CB322D0-7E4D-440F-8AD4-AA3506E86E5C}"/>
              </a:ext>
            </a:extLst>
          </p:cNvPr>
          <p:cNvSpPr txBox="1"/>
          <p:nvPr/>
        </p:nvSpPr>
        <p:spPr>
          <a:xfrm>
            <a:off x="8911128" y="5782433"/>
            <a:ext cx="448146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6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r>
              <a:rPr lang="pt-BR" dirty="0"/>
              <a:t>Capacitação</a:t>
            </a:r>
            <a:endParaRPr dirty="0"/>
          </a:p>
        </p:txBody>
      </p:sp>
      <p:sp>
        <p:nvSpPr>
          <p:cNvPr id="6" name="Pilares">
            <a:extLst>
              <a:ext uri="{FF2B5EF4-FFF2-40B4-BE49-F238E27FC236}">
                <a16:creationId xmlns:a16="http://schemas.microsoft.com/office/drawing/2014/main" id="{0EC71814-B312-49E5-A975-BD6730B64402}"/>
              </a:ext>
            </a:extLst>
          </p:cNvPr>
          <p:cNvSpPr txBox="1"/>
          <p:nvPr/>
        </p:nvSpPr>
        <p:spPr>
          <a:xfrm>
            <a:off x="14922054" y="5896724"/>
            <a:ext cx="448146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6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r>
              <a:rPr lang="pt-BR" dirty="0"/>
              <a:t>Cultura</a:t>
            </a:r>
            <a:endParaRPr dirty="0"/>
          </a:p>
        </p:txBody>
      </p:sp>
      <p:sp>
        <p:nvSpPr>
          <p:cNvPr id="10" name="Pilares">
            <a:extLst>
              <a:ext uri="{FF2B5EF4-FFF2-40B4-BE49-F238E27FC236}">
                <a16:creationId xmlns:a16="http://schemas.microsoft.com/office/drawing/2014/main" id="{07149D00-D6C8-4032-9180-B68CC736787A}"/>
              </a:ext>
            </a:extLst>
          </p:cNvPr>
          <p:cNvSpPr txBox="1"/>
          <p:nvPr/>
        </p:nvSpPr>
        <p:spPr>
          <a:xfrm>
            <a:off x="20332591" y="5865561"/>
            <a:ext cx="448146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6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r>
              <a:rPr lang="pt-BR" dirty="0"/>
              <a:t>Esporte</a:t>
            </a:r>
            <a:endParaRPr dirty="0"/>
          </a:p>
        </p:txBody>
      </p:sp>
      <p:sp>
        <p:nvSpPr>
          <p:cNvPr id="12" name="Pilares">
            <a:extLst>
              <a:ext uri="{FF2B5EF4-FFF2-40B4-BE49-F238E27FC236}">
                <a16:creationId xmlns:a16="http://schemas.microsoft.com/office/drawing/2014/main" id="{0B5FBC86-BDD1-4F3A-9568-D8073353D1A2}"/>
              </a:ext>
            </a:extLst>
          </p:cNvPr>
          <p:cNvSpPr txBox="1"/>
          <p:nvPr/>
        </p:nvSpPr>
        <p:spPr>
          <a:xfrm>
            <a:off x="18613739" y="11971506"/>
            <a:ext cx="448146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6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r>
              <a:rPr lang="pt-BR" dirty="0"/>
              <a:t>Saúde</a:t>
            </a:r>
            <a:endParaRPr dirty="0"/>
          </a:p>
        </p:txBody>
      </p:sp>
      <p:sp>
        <p:nvSpPr>
          <p:cNvPr id="14" name="Pilares">
            <a:extLst>
              <a:ext uri="{FF2B5EF4-FFF2-40B4-BE49-F238E27FC236}">
                <a16:creationId xmlns:a16="http://schemas.microsoft.com/office/drawing/2014/main" id="{44ECB0A2-C27D-42A9-9DE2-18D6250FBEA9}"/>
              </a:ext>
            </a:extLst>
          </p:cNvPr>
          <p:cNvSpPr txBox="1"/>
          <p:nvPr/>
        </p:nvSpPr>
        <p:spPr>
          <a:xfrm>
            <a:off x="11283623" y="11766748"/>
            <a:ext cx="448146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6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pPr algn="ctr"/>
            <a:r>
              <a:rPr lang="pt-BR" dirty="0"/>
              <a:t>Assistência Social</a:t>
            </a:r>
            <a:endParaRPr dirty="0"/>
          </a:p>
        </p:txBody>
      </p:sp>
      <p:sp>
        <p:nvSpPr>
          <p:cNvPr id="16" name="O Instituto">
            <a:extLst>
              <a:ext uri="{FF2B5EF4-FFF2-40B4-BE49-F238E27FC236}">
                <a16:creationId xmlns:a16="http://schemas.microsoft.com/office/drawing/2014/main" id="{8FACAB14-B14C-4E31-A240-AB931114A51D}"/>
              </a:ext>
            </a:extLst>
          </p:cNvPr>
          <p:cNvSpPr txBox="1"/>
          <p:nvPr/>
        </p:nvSpPr>
        <p:spPr>
          <a:xfrm>
            <a:off x="3526800" y="1771636"/>
            <a:ext cx="5932833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r>
              <a:rPr lang="pt-BR" b="1" dirty="0"/>
              <a:t>Pilares</a:t>
            </a:r>
            <a:endParaRPr b="1" dirty="0"/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B2D94E6F-DFED-4439-AB74-9FDDB9686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128" y="836258"/>
            <a:ext cx="3871065" cy="453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8D541B1F-A625-4B2B-B7AB-97B919DCF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8485" y="7676371"/>
            <a:ext cx="4481462" cy="4304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39805D26-9EDE-4BC9-86D8-E4B6CBD97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3623" y="7339888"/>
            <a:ext cx="4481463" cy="4481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B033CDF0-EC37-419C-BAA4-E8557A336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22194" y="956672"/>
            <a:ext cx="4059957" cy="4800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41D30D96-5DA2-4E3F-9FC7-21D42669D8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9477" y="1186396"/>
            <a:ext cx="4485934" cy="4456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50613">
            <a:off x="-579416" y="5892692"/>
            <a:ext cx="12914369" cy="9839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37491">
            <a:off x="-816672" y="9012586"/>
            <a:ext cx="6733745" cy="673374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O Instituto"/>
          <p:cNvSpPr txBox="1"/>
          <p:nvPr/>
        </p:nvSpPr>
        <p:spPr>
          <a:xfrm>
            <a:off x="2415241" y="1614997"/>
            <a:ext cx="6271559" cy="425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lvl1pPr>
          </a:lstStyle>
          <a:p>
            <a:r>
              <a:rPr lang="pt-BR" b="1" dirty="0"/>
              <a:t>Como trabalhamos em 2019</a:t>
            </a:r>
            <a:endParaRPr b="1" dirty="0"/>
          </a:p>
        </p:txBody>
      </p:sp>
      <p:sp>
        <p:nvSpPr>
          <p:cNvPr id="51" name="Fundadora e CEO do Instituto YBI, entidade sem fins lucrativos que desenvolve ações sociais de resgate à cidadania, acesso à recursos básicos e transformação em áreas desfavorecidas do Brasil. Patrona de inúmeras ações sociais, intervenções filantrópicas"/>
          <p:cNvSpPr txBox="1"/>
          <p:nvPr/>
        </p:nvSpPr>
        <p:spPr>
          <a:xfrm>
            <a:off x="12544231" y="1272474"/>
            <a:ext cx="11166764" cy="1365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/>
            <a:r>
              <a:rPr lang="pt-BR" sz="3600" b="0" dirty="0">
                <a:effectLst/>
                <a:latin typeface="GT Eesti Display Light"/>
                <a:ea typeface="Times New Roman" panose="02020603050405020304" pitchFamily="18" charset="0"/>
                <a:cs typeface="Times New Roman" panose="02020603050405020304" pitchFamily="18" charset="0"/>
              </a:rPr>
              <a:t>O foco do Instituto </a:t>
            </a:r>
            <a:r>
              <a:rPr lang="pt-BR" sz="3600" b="0" dirty="0" err="1">
                <a:effectLst/>
                <a:latin typeface="GT Eesti Display Light"/>
                <a:ea typeface="Times New Roman" panose="02020603050405020304" pitchFamily="18" charset="0"/>
                <a:cs typeface="Times New Roman" panose="02020603050405020304" pitchFamily="18" charset="0"/>
              </a:rPr>
              <a:t>Ybi</a:t>
            </a:r>
            <a:r>
              <a:rPr lang="pt-BR" sz="3600" b="0" dirty="0">
                <a:effectLst/>
                <a:latin typeface="GT Eesti Display Light"/>
                <a:ea typeface="Times New Roman" panose="02020603050405020304" pitchFamily="18" charset="0"/>
                <a:cs typeface="Times New Roman" panose="02020603050405020304" pitchFamily="18" charset="0"/>
              </a:rPr>
              <a:t> em 2019 foi  promover ações e apoiar outras instituições com baixa capacidade operacional de forma gratuita, planejada e continuada. </a:t>
            </a:r>
          </a:p>
          <a:p>
            <a:pPr algn="l"/>
            <a:r>
              <a:rPr lang="pt-BR" sz="3600" b="0" dirty="0">
                <a:effectLst/>
                <a:latin typeface="GT Eesti Display Light"/>
                <a:ea typeface="Times New Roman" panose="02020603050405020304" pitchFamily="18" charset="0"/>
                <a:cs typeface="Times New Roman" panose="02020603050405020304" pitchFamily="18" charset="0"/>
              </a:rPr>
              <a:t>O Instituto dá suporte a projetos implementados de acordo com a Resolução 1080 do Comas de 31 de março de 2016. </a:t>
            </a:r>
          </a:p>
          <a:p>
            <a:pPr algn="l"/>
            <a:endParaRPr lang="pt-BR" sz="3600" b="0" dirty="0">
              <a:latin typeface="GT Eesti Display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t-BR" sz="3600" b="0" dirty="0">
                <a:effectLst/>
                <a:latin typeface="GT Eesti Display Light"/>
                <a:ea typeface="Times New Roman" panose="02020603050405020304" pitchFamily="18" charset="0"/>
                <a:cs typeface="Times New Roman" panose="02020603050405020304" pitchFamily="18" charset="0"/>
              </a:rPr>
              <a:t>Executamos nossos trabalhos em 5 pilares, capacitação, cultura, esporte, saúde e assistência social. </a:t>
            </a:r>
          </a:p>
          <a:p>
            <a:pPr algn="l"/>
            <a:endParaRPr lang="pt-BR" sz="3600" b="0" dirty="0">
              <a:effectLst/>
              <a:latin typeface="GT Eesti Display Ligh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pt-BR" sz="3600" b="0" dirty="0">
                <a:latin typeface="GT Eesti Display Light"/>
                <a:ea typeface="Times New Roman" panose="02020603050405020304" pitchFamily="18" charset="0"/>
                <a:cs typeface="Arial" panose="020B0604020202020204" pitchFamily="34" charset="0"/>
              </a:rPr>
              <a:t>Em 2019 </a:t>
            </a:r>
            <a:r>
              <a:rPr lang="pt-BR" sz="3600" b="0" dirty="0">
                <a:effectLst/>
                <a:latin typeface="GT Eesti Display Light"/>
                <a:ea typeface="Times New Roman" panose="02020603050405020304" pitchFamily="18" charset="0"/>
                <a:cs typeface="Arial" panose="020B0604020202020204" pitchFamily="34" charset="0"/>
              </a:rPr>
              <a:t>focamos nossos esforços em organizações sociais que prestam atendimento a crianças e adolescentes e que reconhecidamente atendam ao estabelecido pela legislação vigente e respeitem a ética e princípios. Realizamos ações para que a Organização aprimorasse de forma organizada e técnica, o atendimento às crianças e adolescentes que frequentam o Serviço socioassistencial, oferecendo atividades que acolham, estimulem e possibilitem o desenvolvimento nas áreas do esporte, cultura promovendo a autonomia e acesso aos direitos e exercício da cidadania</a:t>
            </a:r>
            <a:endParaRPr lang="pt-BR" sz="3600" b="0" dirty="0">
              <a:effectLst/>
              <a:latin typeface="GT Eesti Display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t-BR" sz="3200" dirty="0">
              <a:latin typeface="GTEestiDisplay-Medium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t-BR" sz="3200" dirty="0">
              <a:effectLst/>
              <a:latin typeface="GTEestiDisplay-Medium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t-BR" sz="3200" dirty="0">
              <a:latin typeface="GTEestiDisplay-Medium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t-BR" sz="3200" dirty="0">
              <a:effectLst/>
              <a:latin typeface="GTEestiDisplay-Medium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4200"/>
              </a:lnSpc>
              <a:defRPr b="0">
                <a:latin typeface="GT Eesti Display Light"/>
                <a:ea typeface="GT Eesti Display Light"/>
                <a:cs typeface="GT Eesti Display Light"/>
                <a:sym typeface="GT Eesti Display Light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016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Nossos projetos e ações (Apoio Recorrente)"/>
          <p:cNvSpPr txBox="1"/>
          <p:nvPr/>
        </p:nvSpPr>
        <p:spPr>
          <a:xfrm>
            <a:off x="5297557" y="7584578"/>
            <a:ext cx="16820358" cy="528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120000"/>
              </a:lnSpc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lang="pt-BR" dirty="0"/>
              <a:t>Projetos Apoiados em 2019</a:t>
            </a:r>
          </a:p>
          <a:p>
            <a:pPr algn="l">
              <a:lnSpc>
                <a:spcPct val="120000"/>
              </a:lnSpc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r>
              <a:rPr lang="pt-BR" sz="3600" dirty="0">
                <a:effectLst/>
                <a:latin typeface="GT Eesti Display Light"/>
                <a:ea typeface="Times New Roman" panose="02020603050405020304" pitchFamily="18" charset="0"/>
                <a:cs typeface="Arial" panose="020B0604020202020204" pitchFamily="34" charset="0"/>
              </a:rPr>
              <a:t>A função das atividades do Instituto </a:t>
            </a:r>
            <a:r>
              <a:rPr lang="pt-BR" sz="3600" dirty="0" err="1">
                <a:effectLst/>
                <a:latin typeface="GT Eesti Display Light"/>
                <a:ea typeface="Times New Roman" panose="02020603050405020304" pitchFamily="18" charset="0"/>
                <a:cs typeface="Arial" panose="020B0604020202020204" pitchFamily="34" charset="0"/>
              </a:rPr>
              <a:t>Ybi</a:t>
            </a:r>
            <a:r>
              <a:rPr lang="pt-BR" sz="3600" dirty="0">
                <a:effectLst/>
                <a:latin typeface="GT Eesti Display Light"/>
                <a:ea typeface="Times New Roman" panose="02020603050405020304" pitchFamily="18" charset="0"/>
                <a:cs typeface="Arial" panose="020B0604020202020204" pitchFamily="34" charset="0"/>
              </a:rPr>
              <a:t> para o assessoramento, defesa e garantia de direitos para o Projeto Novos Sonhos foi capacitar a instituição com a finalidade de melhorar a gestão organizacional nos seus aspectos jurídicos e financeiros, para o atendimento do seu público e melhoria dos resultados de efetivo impacto social.</a:t>
            </a:r>
            <a:endParaRPr lang="pt-BR" sz="3600" dirty="0">
              <a:effectLst/>
              <a:latin typeface="GT Eesti Display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 sz="9000" b="0">
                <a:latin typeface="GTEestiDisplay-Medium"/>
                <a:ea typeface="GTEestiDisplay-Medium"/>
                <a:cs typeface="GTEestiDisplay-Medium"/>
                <a:sym typeface="GTEestiDisplay-Medium"/>
              </a:defRPr>
            </a:pPr>
            <a:endParaRPr sz="5000" dirty="0">
              <a:latin typeface="GT Eesti Display Light"/>
              <a:ea typeface="GT Eesti Display Light"/>
              <a:cs typeface="GT Eesti Display Light"/>
              <a:sym typeface="GT Eesti Display Light"/>
            </a:endParaRPr>
          </a:p>
        </p:txBody>
      </p:sp>
      <p:grpSp>
        <p:nvGrpSpPr>
          <p:cNvPr id="111" name="Group"/>
          <p:cNvGrpSpPr/>
          <p:nvPr/>
        </p:nvGrpSpPr>
        <p:grpSpPr>
          <a:xfrm>
            <a:off x="5297557" y="1705835"/>
            <a:ext cx="14537032" cy="5546233"/>
            <a:chOff x="0" y="0"/>
            <a:chExt cx="14537030" cy="5546232"/>
          </a:xfrm>
        </p:grpSpPr>
        <p:pic>
          <p:nvPicPr>
            <p:cNvPr id="108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8721" y="791957"/>
              <a:ext cx="4359590" cy="4674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12652"/>
              <a:ext cx="4359589" cy="48335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77441" y="0"/>
              <a:ext cx="4359590" cy="54680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5035</TotalTime>
  <Words>1620</Words>
  <Application>Microsoft Office PowerPoint</Application>
  <PresentationFormat>Personalizar</PresentationFormat>
  <Paragraphs>164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GT Eesti Display Light</vt:lpstr>
      <vt:lpstr>GTEestiDisplay-Medium</vt:lpstr>
      <vt:lpstr>Helvetica Neue</vt:lpstr>
      <vt:lpstr>Helvetica Neue Light</vt:lpstr>
      <vt:lpstr>Helvetica Neue Medium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Domingues</dc:creator>
  <cp:lastModifiedBy>Mariana Domingues</cp:lastModifiedBy>
  <cp:revision>71</cp:revision>
  <dcterms:created xsi:type="dcterms:W3CDTF">2020-08-10T23:53:58Z</dcterms:created>
  <dcterms:modified xsi:type="dcterms:W3CDTF">2020-10-29T19:34:48Z</dcterms:modified>
</cp:coreProperties>
</file>